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7"/>
  </p:notesMasterIdLst>
  <p:sldIdLst>
    <p:sldId id="256" r:id="rId2"/>
    <p:sldId id="257" r:id="rId3"/>
    <p:sldId id="258" r:id="rId4"/>
    <p:sldId id="325" r:id="rId5"/>
    <p:sldId id="327" r:id="rId6"/>
    <p:sldId id="259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06" r:id="rId24"/>
    <p:sldId id="307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23" r:id="rId47"/>
    <p:sldId id="326" r:id="rId48"/>
    <p:sldId id="297" r:id="rId49"/>
    <p:sldId id="298" r:id="rId50"/>
    <p:sldId id="299" r:id="rId51"/>
    <p:sldId id="300" r:id="rId52"/>
    <p:sldId id="301" r:id="rId53"/>
    <p:sldId id="315" r:id="rId54"/>
    <p:sldId id="302" r:id="rId55"/>
    <p:sldId id="316" r:id="rId56"/>
    <p:sldId id="303" r:id="rId57"/>
    <p:sldId id="304" r:id="rId58"/>
    <p:sldId id="305" r:id="rId59"/>
    <p:sldId id="317" r:id="rId60"/>
    <p:sldId id="318" r:id="rId61"/>
    <p:sldId id="320" r:id="rId62"/>
    <p:sldId id="319" r:id="rId63"/>
    <p:sldId id="321" r:id="rId64"/>
    <p:sldId id="322" r:id="rId65"/>
    <p:sldId id="32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4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BC5A-2A15-4C11-9906-E4BA9D0A4EF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D2A44-1138-418D-8BAB-10A6ED4B6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DA4CC-EC68-411B-936D-7C738F8F93D0}" type="slidenum">
              <a:rPr lang="en-US"/>
              <a:pPr/>
              <a:t>15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Notion of</a:t>
            </a:r>
            <a:r>
              <a:rPr lang="en-US" baseline="0" dirty="0" smtClean="0"/>
              <a:t> a central executive</a:t>
            </a:r>
          </a:p>
          <a:p>
            <a:r>
              <a:rPr lang="en-US" baseline="0" dirty="0" smtClean="0"/>
              <a:t>Capacity limits of working memory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7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B1C86-5965-9C4F-827B-EAD9384AD9B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7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7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4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4250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18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6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40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80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8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0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3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3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4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0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49CC884-CECC-4024-B7DE-C1B955D3EE5C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7F25E-1394-481E-BE88-9525F8FFF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08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704277"/>
            <a:ext cx="8825658" cy="3329581"/>
          </a:xfrm>
        </p:spPr>
        <p:txBody>
          <a:bodyPr>
            <a:noAutofit/>
          </a:bodyPr>
          <a:lstStyle/>
          <a:p>
            <a:r>
              <a:rPr lang="en-US" sz="6000" dirty="0" smtClean="0"/>
              <a:t>Stress, Cognitive Control, and The Wandering Mind: Can Mindfulness Help?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5033858"/>
            <a:ext cx="8825658" cy="861420"/>
          </a:xfrm>
        </p:spPr>
        <p:txBody>
          <a:bodyPr/>
          <a:lstStyle/>
          <a:p>
            <a:r>
              <a:rPr lang="en-US" dirty="0" smtClean="0"/>
              <a:t>Dr. Jonathan Banks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5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impact on Cognitive performance?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Attention</a:t>
            </a:r>
          </a:p>
          <a:p>
            <a:r>
              <a:rPr lang="en-US" dirty="0" smtClean="0"/>
              <a:t>Working memory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Applied: Exams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a typeface="+mj-ea"/>
              </a:rPr>
              <a:t>Evolutionary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aveman st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55" y="1495044"/>
            <a:ext cx="76501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3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Hurt or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stress hurt or help cognitive performance?</a:t>
            </a:r>
          </a:p>
          <a:p>
            <a:r>
              <a:rPr lang="en-US" dirty="0" smtClean="0"/>
              <a:t>It depends</a:t>
            </a:r>
          </a:p>
          <a:p>
            <a:pPr lvl="1"/>
            <a:r>
              <a:rPr lang="en-US" dirty="0" smtClean="0"/>
              <a:t>On the cognitive function 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79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489" y="383361"/>
            <a:ext cx="9404723" cy="1400530"/>
          </a:xfrm>
        </p:spPr>
        <p:txBody>
          <a:bodyPr/>
          <a:lstStyle/>
          <a:p>
            <a:r>
              <a:rPr lang="en-US" dirty="0" smtClean="0"/>
              <a:t>What should be helped by stress?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Anything that helps running from a predator</a:t>
            </a:r>
          </a:p>
          <a:p>
            <a:pPr lvl="1"/>
            <a:r>
              <a:rPr lang="en-US" dirty="0" smtClean="0"/>
              <a:t>Only for Acute not chronic stress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656" y="2878818"/>
            <a:ext cx="5308664" cy="353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0" y="3467099"/>
            <a:ext cx="5829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hurt?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76401"/>
            <a:ext cx="8229600" cy="4525963"/>
          </a:xfrm>
        </p:spPr>
        <p:txBody>
          <a:bodyPr/>
          <a:lstStyle/>
          <a:p>
            <a:r>
              <a:rPr lang="en-US" dirty="0" smtClean="0"/>
              <a:t>Everything else---</a:t>
            </a:r>
          </a:p>
          <a:p>
            <a:pPr lvl="2"/>
            <a:r>
              <a:rPr lang="en-US" altLang="en-US" sz="2100" dirty="0"/>
              <a:t>Decision Making (</a:t>
            </a:r>
            <a:r>
              <a:rPr lang="en-US" altLang="en-US" sz="2100" dirty="0" err="1"/>
              <a:t>Baradell</a:t>
            </a:r>
            <a:r>
              <a:rPr lang="en-US" altLang="en-US" sz="2100" dirty="0"/>
              <a:t> &amp; Klein, 1993)</a:t>
            </a:r>
          </a:p>
          <a:p>
            <a:pPr lvl="2"/>
            <a:r>
              <a:rPr lang="en-US" altLang="en-US" sz="2100" dirty="0"/>
              <a:t>Problem Solving (Klein &amp; Barnes, 1994)</a:t>
            </a:r>
          </a:p>
          <a:p>
            <a:pPr lvl="2"/>
            <a:r>
              <a:rPr lang="en-US" altLang="en-US" sz="2100" dirty="0"/>
              <a:t>Working Memory (Klein &amp; Boals, 2001a; </a:t>
            </a:r>
            <a:r>
              <a:rPr lang="en-US" altLang="en-US" sz="2100" dirty="0" err="1"/>
              <a:t>Sliwinski</a:t>
            </a:r>
            <a:r>
              <a:rPr lang="en-US" altLang="en-US" sz="2100" dirty="0"/>
              <a:t>, Smyth, Hofer, &amp; </a:t>
            </a:r>
            <a:r>
              <a:rPr lang="en-US" altLang="en-US" sz="2100" dirty="0" err="1"/>
              <a:t>Stawski</a:t>
            </a:r>
            <a:r>
              <a:rPr lang="en-US" altLang="en-US" sz="2100" dirty="0"/>
              <a:t>, 2006)</a:t>
            </a:r>
          </a:p>
          <a:p>
            <a:pPr lvl="2"/>
            <a:r>
              <a:rPr lang="en-US" altLang="en-US" sz="2100" dirty="0"/>
              <a:t>Everyday Cognitive Failures (Boals &amp; Banks, 2012) </a:t>
            </a:r>
          </a:p>
          <a:p>
            <a:pPr lvl="2"/>
            <a:r>
              <a:rPr lang="en-US" altLang="en-US" sz="2100" dirty="0"/>
              <a:t>Executive Functioning (</a:t>
            </a:r>
            <a:r>
              <a:rPr lang="en-US" altLang="en-US" dirty="0"/>
              <a:t>Eysenck et al., 2007)</a:t>
            </a:r>
            <a:endParaRPr lang="en-US" altLang="en-US" sz="2100" dirty="0"/>
          </a:p>
          <a:p>
            <a:pPr lvl="3"/>
            <a:r>
              <a:rPr lang="en-US" altLang="en-US" sz="1700" dirty="0"/>
              <a:t>Shifting</a:t>
            </a:r>
          </a:p>
          <a:p>
            <a:pPr lvl="3"/>
            <a:r>
              <a:rPr lang="en-US" altLang="en-US" sz="1700" dirty="0"/>
              <a:t>Inhibition</a:t>
            </a:r>
          </a:p>
          <a:p>
            <a:pPr lvl="3"/>
            <a:r>
              <a:rPr lang="en-US" altLang="en-US" sz="1700" dirty="0"/>
              <a:t>Updating</a:t>
            </a:r>
          </a:p>
        </p:txBody>
      </p:sp>
    </p:spTree>
    <p:extLst>
      <p:ext uri="{BB962C8B-B14F-4D97-AF65-F5344CB8AC3E}">
        <p14:creationId xmlns:p14="http://schemas.microsoft.com/office/powerpoint/2010/main" val="40653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working memory system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Rehearsal is coordinated by the central executive.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“A multi-purpose processor capable of running </a:t>
            </a:r>
            <a:r>
              <a:rPr lang="en-US" sz="2000" dirty="0" smtClean="0"/>
              <a:t>many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 smtClean="0"/>
              <a:t> </a:t>
            </a:r>
            <a:r>
              <a:rPr lang="en-US" sz="2000" dirty="0"/>
              <a:t>different operations on many different types of material”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Tied closely to attention – attending to something 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involves </a:t>
            </a:r>
            <a:r>
              <a:rPr lang="en-US" sz="2400" dirty="0"/>
              <a:t>its’ incorporation into working memory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The executive deals with response 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    selection, planning</a:t>
            </a:r>
            <a:r>
              <a:rPr lang="en-US" sz="2400" dirty="0"/>
              <a:t>, goal setting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It also initiates the rehearsal loops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E34E2-2878-4672-BA29-A098C874AD1A}" type="slidenum">
              <a:rPr lang="en-US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4034432"/>
            <a:ext cx="5019675" cy="2823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795" y="0"/>
            <a:ext cx="321468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h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685801"/>
            <a:ext cx="78390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2133600" y="5105400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Figure 4.1 </a:t>
            </a:r>
            <a:r>
              <a:rPr lang="en-US" sz="1600">
                <a:solidFill>
                  <a:schemeClr val="bg2"/>
                </a:solidFill>
              </a:rPr>
              <a:t>A schematic representation of Baddeley's Working Memory.  The phonological loop is made up of the articulatory control process and the phonological store, and the corresponding process and store for visuo-spatial information are the visuo-spatial sketchpad and the visual scribe.  Source: Based on descriptions from Baddeley (2000) and Baddeley &amp; Logie (1999).</a:t>
            </a:r>
          </a:p>
        </p:txBody>
      </p:sp>
    </p:spTree>
    <p:extLst>
      <p:ext uri="{BB962C8B-B14F-4D97-AF65-F5344CB8AC3E}">
        <p14:creationId xmlns:p14="http://schemas.microsoft.com/office/powerpoint/2010/main" val="22971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826627" cy="140053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/>
              <a:t>Executive Attention Model of </a:t>
            </a:r>
            <a:r>
              <a:rPr lang="en-US" sz="3600" dirty="0" smtClean="0"/>
              <a:t>Working Memory </a:t>
            </a:r>
            <a:r>
              <a:rPr lang="en-US" sz="3600" dirty="0"/>
              <a:t>(Kane, Conway, Hambrick, &amp; Engle, 2007)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memory is responsible for the control of executive attention.</a:t>
            </a:r>
          </a:p>
          <a:p>
            <a:pPr lvl="1"/>
            <a:r>
              <a:rPr lang="en-US" dirty="0" smtClean="0"/>
              <a:t>Thus predicts inhibitory control (Engle, 2004):</a:t>
            </a:r>
          </a:p>
          <a:p>
            <a:pPr lvl="2"/>
            <a:r>
              <a:rPr lang="en-US" dirty="0" err="1" smtClean="0"/>
              <a:t>Stroop</a:t>
            </a:r>
            <a:r>
              <a:rPr lang="en-US" dirty="0" smtClean="0"/>
              <a:t> (Kane &amp; Engle, 2003)</a:t>
            </a:r>
          </a:p>
          <a:p>
            <a:pPr lvl="2"/>
            <a:r>
              <a:rPr lang="en-US" dirty="0" err="1" smtClean="0"/>
              <a:t>Antisaccade</a:t>
            </a:r>
            <a:r>
              <a:rPr lang="en-US" dirty="0" smtClean="0"/>
              <a:t> (Unsworth, Schrock, &amp; Engle, 2004)</a:t>
            </a:r>
          </a:p>
          <a:p>
            <a:pPr lvl="1"/>
            <a:r>
              <a:rPr lang="en-US" dirty="0" smtClean="0"/>
              <a:t>Fluid </a:t>
            </a:r>
            <a:r>
              <a:rPr lang="en-US" dirty="0" err="1" smtClean="0"/>
              <a:t>Intellegence</a:t>
            </a:r>
            <a:r>
              <a:rPr lang="en-US" dirty="0" smtClean="0"/>
              <a:t> (Engle &amp; Kane, 2004)</a:t>
            </a:r>
          </a:p>
          <a:p>
            <a:pPr lvl="1"/>
            <a:r>
              <a:rPr lang="en-US" dirty="0" smtClean="0"/>
              <a:t>Mind wandering (McVay &amp; Kane, 2009)</a:t>
            </a:r>
            <a:endParaRPr lang="en-US" dirty="0"/>
          </a:p>
          <a:p>
            <a:pPr lvl="2"/>
            <a:r>
              <a:rPr lang="en-US" dirty="0" smtClean="0"/>
              <a:t>Task Unrelated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does stress impair these functions?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the type of stress?</a:t>
            </a:r>
          </a:p>
          <a:p>
            <a:pPr lvl="1"/>
            <a:r>
              <a:rPr lang="en-US" dirty="0" smtClean="0"/>
              <a:t>Physical vs Psychological</a:t>
            </a:r>
          </a:p>
          <a:p>
            <a:pPr lvl="1"/>
            <a:r>
              <a:rPr lang="en-US" dirty="0" smtClean="0"/>
              <a:t>Acute vs Chronic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888" y="1285875"/>
            <a:ext cx="4086224" cy="305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551" y="2983801"/>
            <a:ext cx="4531484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0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Psychologica</a:t>
            </a:r>
            <a:r>
              <a:rPr lang="en-US" dirty="0"/>
              <a:t>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/>
          <a:lstStyle/>
          <a:p>
            <a:r>
              <a:rPr lang="en-US" dirty="0" smtClean="0"/>
              <a:t>Mind wandering (Task-unrelated thoughts-TUTs)</a:t>
            </a:r>
          </a:p>
          <a:p>
            <a:pPr lvl="1"/>
            <a:r>
              <a:rPr lang="en-US" dirty="0" smtClean="0"/>
              <a:t>50% of our daily life (</a:t>
            </a:r>
            <a:r>
              <a:rPr lang="en-US" dirty="0" err="1" smtClean="0"/>
              <a:t>Killingsworth</a:t>
            </a:r>
            <a:r>
              <a:rPr lang="en-US" dirty="0" smtClean="0"/>
              <a:t>&amp; Gilbert, 2010)</a:t>
            </a:r>
          </a:p>
          <a:p>
            <a:pPr lvl="1"/>
            <a:r>
              <a:rPr lang="en-US" dirty="0" smtClean="0"/>
              <a:t>Wegner (1994)- Ironic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502" y="2817461"/>
            <a:ext cx="5887022" cy="4040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08" y="3235305"/>
            <a:ext cx="4122039" cy="34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Events in the environment?</a:t>
            </a:r>
          </a:p>
          <a:p>
            <a:r>
              <a:rPr lang="en-US" dirty="0" smtClean="0"/>
              <a:t>An internal state?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ig-white-be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5300" y="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3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edia4.s-nbcnews.com/j/MSNBC/Components/Photo/_new/g-ent-111006-ghostbusters-stay-10a.grid-6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8382000" cy="629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Memory and Mind Wandering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of Executive Attention (Kane, Conway, Hambrick, &amp; Engle, 2007)</a:t>
            </a:r>
          </a:p>
          <a:p>
            <a:r>
              <a:rPr lang="en-US" dirty="0"/>
              <a:t>Control over Mind Wandering (McVay &amp; Kane, 2010)</a:t>
            </a:r>
          </a:p>
          <a:p>
            <a:pPr lvl="1"/>
            <a:r>
              <a:rPr lang="en-US" dirty="0"/>
              <a:t>But…Mind Wandering impairs performance (Randall, Oswald, &amp; </a:t>
            </a:r>
            <a:r>
              <a:rPr lang="en-US" dirty="0" err="1"/>
              <a:t>Beier</a:t>
            </a:r>
            <a:r>
              <a:rPr lang="en-US" dirty="0"/>
              <a:t>, 2014)</a:t>
            </a:r>
          </a:p>
        </p:txBody>
      </p:sp>
      <p:sp>
        <p:nvSpPr>
          <p:cNvPr id="4" name="Oval 3"/>
          <p:cNvSpPr/>
          <p:nvPr/>
        </p:nvSpPr>
        <p:spPr>
          <a:xfrm>
            <a:off x="1527717" y="4415883"/>
            <a:ext cx="2319454" cy="1460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Working Memory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199971" y="4415883"/>
            <a:ext cx="2319454" cy="14608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Mind Wandering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46810" y="4638907"/>
            <a:ext cx="3367668" cy="1115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47172" y="5497552"/>
            <a:ext cx="3267306" cy="11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26273" y="4036741"/>
            <a:ext cx="2587083" cy="12935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Working Memory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103649" y="2085277"/>
            <a:ext cx="2821258" cy="1616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Mind Wandering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82468" y="3951248"/>
            <a:ext cx="3233853" cy="14645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Cognitive Task Performance</a:t>
            </a:r>
          </a:p>
          <a:p>
            <a:pPr marL="0" indent="0" algn="ctr">
              <a:buNone/>
            </a:pPr>
            <a:r>
              <a:rPr lang="en-US" dirty="0" smtClean="0"/>
              <a:t>(SUSTAINED ATTENTION)</a:t>
            </a:r>
            <a:endParaRPr lang="en-US" dirty="0"/>
          </a:p>
        </p:txBody>
      </p:sp>
      <p:cxnSp>
        <p:nvCxnSpPr>
          <p:cNvPr id="8" name="Straight Arrow Connector 7"/>
          <p:cNvCxnSpPr>
            <a:stCxn id="4" idx="6"/>
            <a:endCxn id="6" idx="2"/>
          </p:cNvCxnSpPr>
          <p:nvPr/>
        </p:nvCxnSpPr>
        <p:spPr>
          <a:xfrm flipV="1">
            <a:off x="3713356" y="4683511"/>
            <a:ext cx="376911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233854" y="3389970"/>
            <a:ext cx="1137424" cy="7582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924907" y="3155795"/>
            <a:ext cx="1215483" cy="8809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30198" y="3273102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6962" y="4148253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536214" y="3155795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17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 animBg="1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Banks, Tartar, &amp; Tamayo,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were interested understanding the role of mind wandering, or Task Unrelated Thoughts (TUTs), and cortisol in stress related working memory impairments.</a:t>
            </a:r>
          </a:p>
          <a:p>
            <a:r>
              <a:rPr lang="en-US" dirty="0" smtClean="0"/>
              <a:t>Psychological stress manipulation</a:t>
            </a:r>
          </a:p>
          <a:p>
            <a:pPr lvl="1"/>
            <a:r>
              <a:rPr lang="en-US" dirty="0" smtClean="0"/>
              <a:t>Negative life event</a:t>
            </a:r>
          </a:p>
          <a:p>
            <a:r>
              <a:rPr lang="en-US" dirty="0" smtClean="0"/>
              <a:t>We hypothesized that at baseline the percentage of TUTs would mediate the relationship between State Anxiety and WM</a:t>
            </a:r>
          </a:p>
          <a:p>
            <a:pPr lvl="1"/>
            <a:r>
              <a:rPr lang="en-US" dirty="0" smtClean="0"/>
              <a:t>Cortisol should moderate the impact of TUTs on WM</a:t>
            </a:r>
          </a:p>
          <a:p>
            <a:r>
              <a:rPr lang="en-US" dirty="0" smtClean="0"/>
              <a:t>Additionally, the stress manipulation would increase percentage of TUTs and subsequently decrease AOSPAN performance.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60 undergraduates (43 women, </a:t>
            </a:r>
            <a:r>
              <a:rPr lang="en-US" i="1" dirty="0" smtClean="0"/>
              <a:t>M</a:t>
            </a:r>
            <a:r>
              <a:rPr lang="en-US" dirty="0" smtClean="0"/>
              <a:t> age = 21.07, </a:t>
            </a:r>
            <a:r>
              <a:rPr lang="en-US" i="1" dirty="0" smtClean="0"/>
              <a:t>SD</a:t>
            </a:r>
            <a:r>
              <a:rPr lang="en-US" dirty="0" smtClean="0"/>
              <a:t>= 3.30) from Nova Southeastern University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187653" y="2730616"/>
            <a:ext cx="3015284" cy="16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Baseline Measures (Time 1)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AOSPAN (w</a:t>
            </a:r>
            <a:r>
              <a:rPr lang="en-US" sz="1600" dirty="0">
                <a:latin typeface="Times New Roman"/>
                <a:cs typeface="Times New Roman"/>
              </a:rPr>
              <a:t>/ Thought </a:t>
            </a:r>
            <a:r>
              <a:rPr lang="en-US" sz="1600" dirty="0" smtClean="0">
                <a:latin typeface="Times New Roman"/>
                <a:cs typeface="Times New Roman"/>
              </a:rPr>
              <a:t>Probes)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STAI-ST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Saliva Sample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6333" y="2647218"/>
            <a:ext cx="3015284" cy="16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Stress Writing Task</a:t>
            </a:r>
          </a:p>
          <a:p>
            <a:pPr algn="ctr">
              <a:defRPr/>
            </a:pPr>
            <a:r>
              <a:rPr lang="en-US" sz="1600" b="1" dirty="0" smtClean="0">
                <a:latin typeface="Times New Roman"/>
                <a:cs typeface="Times New Roman"/>
              </a:rPr>
              <a:t>Negative event or Control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64066" y="2595138"/>
            <a:ext cx="3302000" cy="16606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writing measures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AOSPAN </a:t>
            </a:r>
            <a:r>
              <a:rPr lang="en-US" sz="1600" dirty="0">
                <a:latin typeface="Times New Roman"/>
                <a:cs typeface="Times New Roman"/>
              </a:rPr>
              <a:t>(w/ Thought Probes)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STAI-ST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Saliva Sample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3203316" y="3269890"/>
            <a:ext cx="1151690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7412376" y="3186492"/>
            <a:ext cx="1151690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4667" y="4877770"/>
            <a:ext cx="8873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“During today’s session, I want you to let go and </a:t>
            </a:r>
            <a:r>
              <a:rPr lang="en-US" b="1" dirty="0"/>
              <a:t>write about your deepest thoughts and feelings about the negative event </a:t>
            </a:r>
            <a:r>
              <a:rPr lang="en-US" dirty="0"/>
              <a:t>you nominated. In your writing, you might want to </a:t>
            </a:r>
            <a:r>
              <a:rPr lang="en-US" b="1" dirty="0"/>
              <a:t>explore your emotions and thoughts about the negative event.”</a:t>
            </a:r>
          </a:p>
        </p:txBody>
      </p:sp>
    </p:spTree>
    <p:extLst>
      <p:ext uri="{BB962C8B-B14F-4D97-AF65-F5344CB8AC3E}">
        <p14:creationId xmlns:p14="http://schemas.microsoft.com/office/powerpoint/2010/main" val="27296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(a) task-related thoughts, exclusively</a:t>
            </a:r>
            <a:r>
              <a:rPr lang="en-US" dirty="0" smtClean="0"/>
              <a:t>,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b) task </a:t>
            </a:r>
            <a:r>
              <a:rPr lang="en-US" dirty="0" smtClean="0"/>
              <a:t>performance/evaluative </a:t>
            </a:r>
            <a:r>
              <a:rPr lang="en-US" dirty="0"/>
              <a:t>thoughts (positive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c) task </a:t>
            </a:r>
            <a:r>
              <a:rPr lang="en-US" dirty="0" smtClean="0"/>
              <a:t>performance/evaluative thoughts </a:t>
            </a:r>
            <a:r>
              <a:rPr lang="en-US" dirty="0"/>
              <a:t>(negative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(</a:t>
            </a:r>
            <a:r>
              <a:rPr lang="en-US" b="1" dirty="0"/>
              <a:t>d) everyday </a:t>
            </a:r>
            <a:r>
              <a:rPr lang="en-US" b="1" dirty="0" smtClean="0"/>
              <a:t>stuff</a:t>
            </a:r>
          </a:p>
          <a:p>
            <a:pPr marL="0" indent="0">
              <a:buNone/>
            </a:pPr>
            <a:r>
              <a:rPr lang="en-US" b="1" dirty="0" smtClean="0"/>
              <a:t>(</a:t>
            </a:r>
            <a:r>
              <a:rPr lang="en-US" b="1" dirty="0"/>
              <a:t>e) current state of </a:t>
            </a:r>
            <a:r>
              <a:rPr lang="en-US" b="1" dirty="0" smtClean="0"/>
              <a:t>being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(f) </a:t>
            </a:r>
            <a:r>
              <a:rPr lang="en-US" b="1" dirty="0" smtClean="0"/>
              <a:t>daydreams </a:t>
            </a:r>
          </a:p>
          <a:p>
            <a:pPr marL="0" indent="0">
              <a:buNone/>
            </a:pPr>
            <a:r>
              <a:rPr lang="en-US" b="1" dirty="0" smtClean="0"/>
              <a:t>(</a:t>
            </a:r>
            <a:r>
              <a:rPr lang="en-US" b="1" dirty="0"/>
              <a:t>g) other TUTs</a:t>
            </a:r>
          </a:p>
        </p:txBody>
      </p:sp>
    </p:spTree>
    <p:extLst>
      <p:ext uri="{BB962C8B-B14F-4D97-AF65-F5344CB8AC3E}">
        <p14:creationId xmlns:p14="http://schemas.microsoft.com/office/powerpoint/2010/main" val="7504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4651152"/>
            <a:ext cx="8946541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No effect of time, condition, or time by condition interaction on AOSPAN task performance, </a:t>
            </a:r>
            <a:r>
              <a:rPr lang="en-US" i="1" dirty="0" smtClean="0"/>
              <a:t>p</a:t>
            </a:r>
            <a:r>
              <a:rPr lang="en-US" dirty="0" smtClean="0"/>
              <a:t> &gt; .05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dirty="0" err="1" smtClean="0"/>
              <a:t>Significant</a:t>
            </a:r>
            <a:r>
              <a:rPr lang="fr-FR" dirty="0" smtClean="0"/>
              <a:t> time x condition interaction on state anxiety, </a:t>
            </a:r>
            <a:r>
              <a:rPr lang="en-US" i="1" dirty="0"/>
              <a:t>F</a:t>
            </a:r>
            <a:r>
              <a:rPr lang="en-US" dirty="0"/>
              <a:t>(1, 56</a:t>
            </a:r>
            <a:r>
              <a:rPr lang="en-US" dirty="0" smtClean="0"/>
              <a:t>)= 4.19</a:t>
            </a:r>
            <a:r>
              <a:rPr lang="en-US" dirty="0"/>
              <a:t>, </a:t>
            </a:r>
            <a:r>
              <a:rPr lang="en-US" i="1" dirty="0"/>
              <a:t>p </a:t>
            </a:r>
            <a:r>
              <a:rPr lang="en-US" dirty="0" smtClean="0"/>
              <a:t>&lt;.05, partial </a:t>
            </a:r>
            <a:r>
              <a:rPr lang="el-GR" dirty="0" smtClean="0"/>
              <a:t>η</a:t>
            </a:r>
            <a:r>
              <a:rPr lang="en-US" baseline="30000" dirty="0" smtClean="0"/>
              <a:t>2 </a:t>
            </a:r>
            <a:r>
              <a:rPr lang="en-US" dirty="0" smtClean="0"/>
              <a:t> = </a:t>
            </a:r>
            <a:r>
              <a:rPr lang="en-US" dirty="0"/>
              <a:t>.</a:t>
            </a:r>
            <a:r>
              <a:rPr lang="en-US" dirty="0" smtClean="0"/>
              <a:t>07, with a greater increase in the stress condition,</a:t>
            </a:r>
            <a:r>
              <a:rPr lang="fr-FR" i="1" dirty="0"/>
              <a:t> t</a:t>
            </a:r>
            <a:r>
              <a:rPr lang="fr-FR" dirty="0"/>
              <a:t>(56) </a:t>
            </a:r>
            <a:r>
              <a:rPr lang="fr-FR" dirty="0" smtClean="0"/>
              <a:t>= 2.05</a:t>
            </a:r>
            <a:r>
              <a:rPr lang="fr-FR" dirty="0"/>
              <a:t>, </a:t>
            </a:r>
            <a:r>
              <a:rPr lang="fr-FR" i="1" dirty="0"/>
              <a:t>p </a:t>
            </a:r>
            <a:r>
              <a:rPr lang="fr-FR" i="1" dirty="0" smtClean="0"/>
              <a:t>&lt;</a:t>
            </a:r>
            <a:r>
              <a:rPr lang="fr-FR" dirty="0" smtClean="0"/>
              <a:t> </a:t>
            </a:r>
            <a:r>
              <a:rPr lang="fr-FR" dirty="0"/>
              <a:t>.05, </a:t>
            </a:r>
            <a:r>
              <a:rPr lang="fr-FR" i="1" dirty="0"/>
              <a:t>d </a:t>
            </a:r>
            <a:r>
              <a:rPr lang="fr-FR" dirty="0" smtClean="0"/>
              <a:t>= 0.36.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03" y="1243045"/>
            <a:ext cx="5569619" cy="31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7280" y="5719616"/>
            <a:ext cx="1016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increase in TUTs over time,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(1, 56) = 8.77,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&lt;.01, partial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.16, but the effect is driven by increases in the stress condition,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(27) = 2.70,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&lt;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.05, </a:t>
            </a:r>
            <a:r>
              <a:rPr 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=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0.55.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1" y="795872"/>
            <a:ext cx="4029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+mj-lt"/>
              </a:rPr>
              <a:t>Change in TUTs</a:t>
            </a:r>
            <a:endParaRPr lang="en-US" sz="48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61" y="1851438"/>
            <a:ext cx="6748981" cy="38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/>
              <a:t>Stress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219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What are some things that stress you out?</a:t>
            </a:r>
            <a:endParaRPr lang="en-US" altLang="en-US" dirty="0" smtClean="0"/>
          </a:p>
        </p:txBody>
      </p:sp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81201"/>
            <a:ext cx="44958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0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Does Mind Wandering Mediate the Relationship between </a:t>
            </a:r>
            <a:r>
              <a:rPr lang="en-US" dirty="0" smtClean="0"/>
              <a:t>State Anxiety </a:t>
            </a:r>
            <a:r>
              <a:rPr lang="en-US" dirty="0"/>
              <a:t>and WM?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88533" y="762000"/>
            <a:ext cx="13356167" cy="4167355"/>
            <a:chOff x="0" y="0"/>
            <a:chExt cx="12192000" cy="2478088"/>
          </a:xfrm>
        </p:grpSpPr>
        <p:sp>
          <p:nvSpPr>
            <p:cNvPr id="3" name="Oval 20"/>
            <p:cNvSpPr>
              <a:spLocks noChangeArrowheads="1"/>
            </p:cNvSpPr>
            <p:nvPr/>
          </p:nvSpPr>
          <p:spPr bwMode="auto">
            <a:xfrm>
              <a:off x="361950" y="1792288"/>
              <a:ext cx="1333500" cy="6858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State Anxiety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" name="Oval 21"/>
            <p:cNvSpPr>
              <a:spLocks noChangeArrowheads="1"/>
            </p:cNvSpPr>
            <p:nvPr/>
          </p:nvSpPr>
          <p:spPr bwMode="auto">
            <a:xfrm>
              <a:off x="4229100" y="1781175"/>
              <a:ext cx="1333500" cy="6858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AOSPAN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" name="Oval 22"/>
            <p:cNvSpPr>
              <a:spLocks noChangeArrowheads="1"/>
            </p:cNvSpPr>
            <p:nvPr/>
          </p:nvSpPr>
          <p:spPr bwMode="auto">
            <a:xfrm>
              <a:off x="2314575" y="717550"/>
              <a:ext cx="1333500" cy="6191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TUTs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AutoShape 25"/>
            <p:cNvSpPr>
              <a:spLocks noChangeShapeType="1"/>
            </p:cNvSpPr>
            <p:nvPr/>
          </p:nvSpPr>
          <p:spPr bwMode="auto">
            <a:xfrm>
              <a:off x="1676400" y="2135188"/>
              <a:ext cx="25527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26"/>
            <p:cNvSpPr>
              <a:spLocks noChangeShapeType="1"/>
            </p:cNvSpPr>
            <p:nvPr/>
          </p:nvSpPr>
          <p:spPr bwMode="auto">
            <a:xfrm>
              <a:off x="3648075" y="1071563"/>
              <a:ext cx="1038225" cy="6858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 Box 71"/>
            <p:cNvSpPr txBox="1">
              <a:spLocks noChangeArrowheads="1"/>
            </p:cNvSpPr>
            <p:nvPr/>
          </p:nvSpPr>
          <p:spPr bwMode="auto">
            <a:xfrm>
              <a:off x="4114800" y="1104900"/>
              <a:ext cx="684213" cy="2428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-28.81*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72"/>
            <p:cNvSpPr txBox="1">
              <a:spLocks noChangeArrowheads="1"/>
            </p:cNvSpPr>
            <p:nvPr/>
          </p:nvSpPr>
          <p:spPr bwMode="auto">
            <a:xfrm>
              <a:off x="1276351" y="1319873"/>
              <a:ext cx="684213" cy="24288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0.006*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AutoShape 24"/>
            <p:cNvSpPr>
              <a:spLocks noChangeShapeType="1"/>
            </p:cNvSpPr>
            <p:nvPr/>
          </p:nvSpPr>
          <p:spPr bwMode="auto">
            <a:xfrm flipV="1">
              <a:off x="1481138" y="1206500"/>
              <a:ext cx="881062" cy="6619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73"/>
            <p:cNvSpPr txBox="1">
              <a:spLocks noChangeArrowheads="1"/>
            </p:cNvSpPr>
            <p:nvPr/>
          </p:nvSpPr>
          <p:spPr bwMode="auto">
            <a:xfrm>
              <a:off x="2362201" y="2212973"/>
              <a:ext cx="1341437" cy="25400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c=</a:t>
              </a:r>
              <a:r>
                <a:rPr kumimoji="0" lang="en-US" altLang="en-US" sz="11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-.37, c’ = -.20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1219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0" y="457200"/>
              <a:ext cx="12192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30695" y="5076971"/>
            <a:ext cx="91967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 mediation analyses revealed a significant indirect effect of State Anxiety on AOSPAN task performance that is mediated by TUT percentage,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Indirect effect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= -.17, Bootstrapped SE = .11, Bootstrapped 95% CI [-.50, -.03]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Note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Values represent unstandardized path coefficients, *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p &lt; .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05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Cortisol Moderate the Impact of TUTs on WM?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5" y="1880578"/>
            <a:ext cx="7376750" cy="3889559"/>
          </a:xfrm>
        </p:spPr>
      </p:pic>
      <p:sp>
        <p:nvSpPr>
          <p:cNvPr id="5" name="Rectangle 4"/>
          <p:cNvSpPr/>
          <p:nvPr/>
        </p:nvSpPr>
        <p:spPr>
          <a:xfrm>
            <a:off x="847360" y="5770138"/>
            <a:ext cx="10909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a negative impact on AOSPAN performance at mean levels of cortisol,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-25.64, SE = 10.86, p &lt; .05, 95% CI [-47.41, -3.86], and at higher levels of cortisol,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-51.54, SE = 14.12,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.001, 95% CI [-79.85, -23.24].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</a:t>
            </a:r>
            <a:r>
              <a:rPr lang="en-US" dirty="0"/>
              <a:t>of Baseline AOSPAN Performance on TUTs at Time 2 by Condition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79" y="2224044"/>
            <a:ext cx="7294418" cy="3852949"/>
          </a:xfrm>
        </p:spPr>
      </p:pic>
      <p:sp>
        <p:nvSpPr>
          <p:cNvPr id="6" name="Rectangle 5"/>
          <p:cNvSpPr/>
          <p:nvPr/>
        </p:nvSpPr>
        <p:spPr>
          <a:xfrm>
            <a:off x="1142395" y="6076993"/>
            <a:ext cx="9734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-Roman"/>
              </a:rPr>
              <a:t>In the control condition, baseline AOSPAN task </a:t>
            </a:r>
            <a:r>
              <a:rPr lang="en-US" dirty="0" smtClean="0">
                <a:latin typeface="Times-Roman"/>
              </a:rPr>
              <a:t>performance scores </a:t>
            </a:r>
            <a:r>
              <a:rPr lang="en-US" dirty="0">
                <a:latin typeface="Times-Roman"/>
              </a:rPr>
              <a:t>predicted TUTs, </a:t>
            </a:r>
            <a:r>
              <a:rPr lang="el-GR" dirty="0" smtClean="0">
                <a:latin typeface="Universal-GreekwithMathPi"/>
              </a:rPr>
              <a:t>β</a:t>
            </a:r>
            <a:r>
              <a:rPr lang="en-US" dirty="0" smtClean="0">
                <a:latin typeface="Universal-GreekwithMathPi"/>
              </a:rPr>
              <a:t> = </a:t>
            </a:r>
            <a:r>
              <a:rPr lang="en-US" dirty="0">
                <a:latin typeface="Times-Roman"/>
              </a:rPr>
              <a:t>.43, </a:t>
            </a:r>
            <a:r>
              <a:rPr lang="en-US" i="1" dirty="0">
                <a:latin typeface="Times-Italic"/>
              </a:rPr>
              <a:t>t</a:t>
            </a:r>
            <a:r>
              <a:rPr lang="en-US" dirty="0">
                <a:latin typeface="Times-Roman"/>
              </a:rPr>
              <a:t>(1</a:t>
            </a:r>
            <a:r>
              <a:rPr lang="en-US" dirty="0" smtClean="0">
                <a:latin typeface="Times-Roman"/>
              </a:rPr>
              <a:t>) = 2.33</a:t>
            </a:r>
            <a:r>
              <a:rPr lang="en-US" dirty="0">
                <a:latin typeface="Times-Roman"/>
              </a:rPr>
              <a:t>, </a:t>
            </a:r>
            <a:r>
              <a:rPr lang="en-US" i="1" dirty="0">
                <a:latin typeface="Times-Italic"/>
              </a:rPr>
              <a:t>p </a:t>
            </a:r>
            <a:r>
              <a:rPr lang="en-US" i="1" dirty="0" smtClean="0">
                <a:latin typeface="Times-Italic"/>
              </a:rPr>
              <a:t>&lt;</a:t>
            </a:r>
            <a:r>
              <a:rPr lang="en-US" dirty="0" smtClean="0">
                <a:latin typeface="Universal-GreekwithMathPi"/>
              </a:rPr>
              <a:t> </a:t>
            </a:r>
            <a:r>
              <a:rPr lang="en-US" dirty="0">
                <a:latin typeface="Times-Roman"/>
              </a:rPr>
              <a:t>.</a:t>
            </a:r>
            <a:r>
              <a:rPr lang="en-US" dirty="0" smtClean="0">
                <a:latin typeface="Times-Roman"/>
              </a:rPr>
              <a:t>05, but not in the stress condition.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Banks &amp; Boals,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Examined the impact of a positive, negative, or neutral writing manipulation on mind wandering and working memory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Participants wrote about a future event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Also, examined the role of daily stressors on working memory and mind wandering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Hypotheses: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riting about a future negative, but not positive or neutral event, will result in increases in TUTs and decreases in WM task performance.</a:t>
            </a:r>
          </a:p>
          <a:p>
            <a:pPr lvl="1"/>
            <a:r>
              <a:rPr lang="en-US" dirty="0" smtClean="0"/>
              <a:t>TUTs will mediate the relationship between life stress and WM task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1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0" y="1099612"/>
            <a:ext cx="8946541" cy="4195481"/>
          </a:xfrm>
        </p:spPr>
        <p:txBody>
          <a:bodyPr>
            <a:normAutofit/>
          </a:bodyPr>
          <a:lstStyle/>
          <a:p>
            <a:r>
              <a:rPr lang="en-US" dirty="0"/>
              <a:t>150 undergraduates (84 females; </a:t>
            </a:r>
            <a:r>
              <a:rPr lang="en-US" i="1" dirty="0"/>
              <a:t>M</a:t>
            </a:r>
            <a:r>
              <a:rPr lang="en-US" dirty="0"/>
              <a:t> age = 21.28 years) at the University of North </a:t>
            </a:r>
            <a:r>
              <a:rPr lang="en-US" dirty="0" smtClean="0"/>
              <a:t>Texas (50 per condition).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N = 126 Session 2 (</a:t>
            </a:r>
            <a:r>
              <a:rPr lang="en-US" dirty="0"/>
              <a:t>Positive event condition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41; </a:t>
            </a:r>
            <a:r>
              <a:rPr lang="en-US" dirty="0"/>
              <a:t>Negative event condition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dirty="0"/>
              <a:t>= 45</a:t>
            </a:r>
            <a:r>
              <a:rPr lang="en-US" dirty="0" smtClean="0"/>
              <a:t>);</a:t>
            </a:r>
            <a:r>
              <a:rPr lang="en-US" dirty="0"/>
              <a:t> Control event condition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dirty="0"/>
              <a:t>= 40)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0968" y="3896584"/>
            <a:ext cx="3015284" cy="16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Baseline Measures </a:t>
            </a:r>
          </a:p>
          <a:p>
            <a:pPr algn="ctr">
              <a:defRPr/>
            </a:pPr>
            <a:r>
              <a:rPr lang="en-US" dirty="0" smtClean="0"/>
              <a:t>AOSPAN </a:t>
            </a:r>
            <a:r>
              <a:rPr lang="en-US" dirty="0"/>
              <a:t>and RSPAN</a:t>
            </a:r>
          </a:p>
          <a:p>
            <a:pPr marL="0" lvl="2" algn="ctr"/>
            <a:r>
              <a:rPr lang="en-US" dirty="0" smtClean="0"/>
              <a:t>(With </a:t>
            </a:r>
            <a:r>
              <a:rPr lang="en-US" dirty="0"/>
              <a:t>Thought </a:t>
            </a:r>
            <a:r>
              <a:rPr lang="en-US" dirty="0" smtClean="0"/>
              <a:t>Probe)</a:t>
            </a:r>
          </a:p>
          <a:p>
            <a:pPr marL="0" lvl="2" algn="ctr"/>
            <a:r>
              <a:rPr lang="en-US" sz="1600" dirty="0"/>
              <a:t>Daily Inventory of Stressful Events White Bear Suppression Inventory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2260" y="3871184"/>
            <a:ext cx="3015284" cy="16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u="sng" dirty="0" smtClean="0">
                <a:latin typeface="Times New Roman"/>
                <a:cs typeface="Times New Roman"/>
              </a:rPr>
              <a:t>Writing Task</a:t>
            </a:r>
          </a:p>
          <a:p>
            <a:pPr algn="ctr">
              <a:defRPr/>
            </a:pPr>
            <a:r>
              <a:rPr lang="en-US" sz="1600" b="1" dirty="0" smtClean="0">
                <a:latin typeface="Times New Roman"/>
                <a:cs typeface="Times New Roman"/>
              </a:rPr>
              <a:t>Future Negative</a:t>
            </a:r>
          </a:p>
          <a:p>
            <a:pPr algn="ctr">
              <a:defRPr/>
            </a:pPr>
            <a:r>
              <a:rPr lang="en-US" sz="1600" b="1" dirty="0" smtClean="0">
                <a:latin typeface="Times New Roman"/>
                <a:cs typeface="Times New Roman"/>
              </a:rPr>
              <a:t>Future Positive</a:t>
            </a:r>
          </a:p>
          <a:p>
            <a:pPr algn="ctr">
              <a:defRPr/>
            </a:pPr>
            <a:r>
              <a:rPr lang="en-US" sz="1600" b="1" dirty="0" smtClean="0">
                <a:latin typeface="Times New Roman"/>
                <a:cs typeface="Times New Roman"/>
              </a:rPr>
              <a:t>Control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64065" y="3890276"/>
            <a:ext cx="3302000" cy="19768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writing measures</a:t>
            </a:r>
          </a:p>
          <a:p>
            <a:pPr algn="ctr">
              <a:defRPr/>
            </a:pPr>
            <a:r>
              <a:rPr lang="en-US" dirty="0"/>
              <a:t>AOSPAN and RSPAN</a:t>
            </a:r>
          </a:p>
          <a:p>
            <a:pPr marL="0" lvl="2" algn="ctr"/>
            <a:r>
              <a:rPr lang="en-US" dirty="0"/>
              <a:t>(With Thought Probe)</a:t>
            </a:r>
          </a:p>
          <a:p>
            <a:pPr marL="0" lvl="2" algn="ctr"/>
            <a:r>
              <a:rPr lang="en-US" sz="1600" dirty="0"/>
              <a:t>Daily Inventory of Stressful Events Life Experiences Scale </a:t>
            </a:r>
            <a:endParaRPr lang="en-US" sz="1600" dirty="0" smtClean="0"/>
          </a:p>
          <a:p>
            <a:pPr marL="0" lvl="2" algn="ctr"/>
            <a:r>
              <a:rPr lang="en-US" sz="1600" dirty="0"/>
              <a:t>Impact of Events Scale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3298154" y="4327911"/>
            <a:ext cx="1151690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7412376" y="4329614"/>
            <a:ext cx="1151690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870" y="3224062"/>
            <a:ext cx="3015284" cy="41309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Session 1</a:t>
            </a:r>
            <a:r>
              <a:rPr lang="en-US" sz="1600" dirty="0" smtClean="0"/>
              <a:t> 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2260" y="3197353"/>
            <a:ext cx="7433805" cy="4130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Session 2</a:t>
            </a:r>
            <a:r>
              <a:rPr lang="en-US" sz="1600" dirty="0" smtClean="0"/>
              <a:t> 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16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Both"/>
            </a:pPr>
            <a:r>
              <a:rPr lang="en-US" dirty="0" smtClean="0"/>
              <a:t>Task-related </a:t>
            </a:r>
            <a:r>
              <a:rPr lang="en-US" dirty="0"/>
              <a:t>thought, exclusively, </a:t>
            </a:r>
            <a:endParaRPr lang="en-US" dirty="0" smtClean="0"/>
          </a:p>
          <a:p>
            <a:pPr marL="514350" indent="-514350">
              <a:buAutoNum type="alphaLcParenBoth"/>
            </a:pPr>
            <a:r>
              <a:rPr lang="en-US" dirty="0" smtClean="0"/>
              <a:t>Task </a:t>
            </a:r>
            <a:r>
              <a:rPr lang="en-US" dirty="0"/>
              <a:t>performance/evaluative thoughts, </a:t>
            </a:r>
            <a:endParaRPr lang="en-US" dirty="0" smtClean="0"/>
          </a:p>
          <a:p>
            <a:pPr marL="514350" indent="-514350">
              <a:buAutoNum type="alphaLcParenBoth"/>
            </a:pPr>
            <a:r>
              <a:rPr lang="en-US" b="1" dirty="0" smtClean="0"/>
              <a:t>Task-unrelated</a:t>
            </a:r>
            <a:r>
              <a:rPr lang="en-US" b="1" dirty="0"/>
              <a:t>, neutral content, </a:t>
            </a:r>
            <a:endParaRPr lang="en-US" b="1" dirty="0" smtClean="0"/>
          </a:p>
          <a:p>
            <a:pPr marL="514350" indent="-514350">
              <a:buAutoNum type="alphaLcParenBoth"/>
            </a:pPr>
            <a:r>
              <a:rPr lang="en-US" b="1" dirty="0" smtClean="0"/>
              <a:t>Task-unrelated</a:t>
            </a:r>
            <a:r>
              <a:rPr lang="en-US" b="1" dirty="0"/>
              <a:t>, positive content, </a:t>
            </a:r>
            <a:endParaRPr lang="en-US" b="1" dirty="0" smtClean="0"/>
          </a:p>
          <a:p>
            <a:pPr marL="514350" indent="-514350">
              <a:buAutoNum type="alphaLcParenBoth"/>
            </a:pPr>
            <a:r>
              <a:rPr lang="en-US" b="1" dirty="0" smtClean="0"/>
              <a:t>Task-unrelated</a:t>
            </a:r>
            <a:r>
              <a:rPr lang="en-US" b="1" dirty="0"/>
              <a:t>, negative content</a:t>
            </a:r>
            <a:r>
              <a:rPr lang="en-US" b="1" dirty="0" smtClean="0"/>
              <a:t>.</a:t>
            </a:r>
          </a:p>
          <a:p>
            <a:pPr marL="514350" indent="-514350">
              <a:buAutoNum type="alphaLcParenBoth"/>
            </a:pPr>
            <a:r>
              <a:rPr lang="en-US" b="1" dirty="0" smtClean="0"/>
              <a:t>Task-unrelated</a:t>
            </a:r>
            <a:r>
              <a:rPr lang="en-US" b="1" dirty="0"/>
              <a:t>, about the event I wrote about. </a:t>
            </a:r>
            <a:r>
              <a:rPr lang="en-US" b="1" dirty="0" smtClean="0"/>
              <a:t> </a:t>
            </a:r>
            <a:r>
              <a:rPr lang="en-US" dirty="0" smtClean="0"/>
              <a:t>(Time 2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</a:t>
            </a:r>
            <a:r>
              <a:rPr lang="en-US" dirty="0"/>
              <a:t>W</a:t>
            </a:r>
            <a:r>
              <a:rPr lang="en-US" dirty="0" smtClean="0"/>
              <a:t>riting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4160808"/>
            <a:ext cx="8946541" cy="22288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No </a:t>
            </a:r>
            <a:r>
              <a:rPr lang="en-US" dirty="0"/>
              <a:t>effects of condition, time, or time by condition interactions were found for the WM composite score, all </a:t>
            </a:r>
            <a:r>
              <a:rPr lang="en-US" i="1" dirty="0"/>
              <a:t>p</a:t>
            </a:r>
            <a:r>
              <a:rPr lang="en-US" dirty="0"/>
              <a:t>’s &gt; .05.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 </a:t>
            </a:r>
            <a:r>
              <a:rPr lang="en-US" dirty="0"/>
              <a:t>significant effect of time was found on the TUT composite, </a:t>
            </a:r>
            <a:r>
              <a:rPr lang="en-US" i="1" dirty="0"/>
              <a:t>F</a:t>
            </a:r>
            <a:r>
              <a:rPr lang="en-US" dirty="0"/>
              <a:t> (1,123) = 24.66, </a:t>
            </a:r>
            <a:r>
              <a:rPr lang="en-US" i="1" dirty="0"/>
              <a:t>p</a:t>
            </a:r>
            <a:r>
              <a:rPr lang="en-US" dirty="0"/>
              <a:t> &lt; .0001, partial η</a:t>
            </a:r>
            <a:r>
              <a:rPr lang="en-US" baseline="30000" dirty="0"/>
              <a:t>2 </a:t>
            </a:r>
            <a:r>
              <a:rPr lang="en-US" dirty="0"/>
              <a:t>= 0.16, such that TUTs increased from Time 1 (</a:t>
            </a:r>
            <a:r>
              <a:rPr lang="en-US" i="1" dirty="0"/>
              <a:t>M</a:t>
            </a:r>
            <a:r>
              <a:rPr lang="en-US" dirty="0"/>
              <a:t> = 0.00, </a:t>
            </a:r>
            <a:r>
              <a:rPr lang="en-US" i="1" dirty="0"/>
              <a:t>SD</a:t>
            </a:r>
            <a:r>
              <a:rPr lang="en-US" dirty="0"/>
              <a:t> = 0.84) to Time 2 (</a:t>
            </a:r>
            <a:r>
              <a:rPr lang="en-US" i="1" dirty="0"/>
              <a:t>M</a:t>
            </a:r>
            <a:r>
              <a:rPr lang="en-US" dirty="0"/>
              <a:t> = 0.37, </a:t>
            </a:r>
            <a:r>
              <a:rPr lang="en-US" i="1" dirty="0"/>
              <a:t>SD</a:t>
            </a:r>
            <a:r>
              <a:rPr lang="en-US" dirty="0"/>
              <a:t> = 0.98</a:t>
            </a:r>
            <a:r>
              <a:rPr lang="en-US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63" y="1264493"/>
            <a:ext cx="6053245" cy="27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029522" y="2717294"/>
            <a:ext cx="1214123" cy="89460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-0.43****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414437" y="2610465"/>
            <a:ext cx="1214123" cy="89460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0.14*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327274" y="1902804"/>
            <a:ext cx="6590954" cy="3107082"/>
            <a:chOff x="1755" y="3375"/>
            <a:chExt cx="8550" cy="2327"/>
          </a:xfrm>
        </p:grpSpPr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755" y="4860"/>
              <a:ext cx="2175" cy="8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Working Memory Composite T1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070" y="3375"/>
              <a:ext cx="2400" cy="9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TUTs</a:t>
              </a: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T2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8130" y="4725"/>
              <a:ext cx="2175" cy="9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Working Memory Composite T2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AutoShape 20"/>
            <p:cNvSpPr>
              <a:spLocks noChangeShapeType="1"/>
            </p:cNvSpPr>
            <p:nvPr/>
          </p:nvSpPr>
          <p:spPr bwMode="auto">
            <a:xfrm flipV="1">
              <a:off x="3930" y="5250"/>
              <a:ext cx="4200" cy="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19"/>
            <p:cNvSpPr>
              <a:spLocks noChangeShapeType="1"/>
            </p:cNvSpPr>
            <p:nvPr/>
          </p:nvSpPr>
          <p:spPr bwMode="auto">
            <a:xfrm flipV="1">
              <a:off x="3030" y="3870"/>
              <a:ext cx="2040" cy="9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18"/>
            <p:cNvSpPr>
              <a:spLocks noChangeShapeType="1"/>
            </p:cNvSpPr>
            <p:nvPr/>
          </p:nvSpPr>
          <p:spPr bwMode="auto">
            <a:xfrm>
              <a:off x="7470" y="3780"/>
              <a:ext cx="1815" cy="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177799" y="570911"/>
            <a:ext cx="14800739" cy="9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031999" y="2958650"/>
            <a:ext cx="148007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343400" y="4643437"/>
            <a:ext cx="2527300" cy="4238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C’ 0.79****(C  0.83****)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0396" y="5487898"/>
            <a:ext cx="8604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Indirect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effect =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0.06,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bootstrapped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SE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= 0.02, bootstrapped 95% CI [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0.2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0.14].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62920" cy="1450757"/>
          </a:xfrm>
        </p:spPr>
        <p:txBody>
          <a:bodyPr>
            <a:normAutofit fontScale="90000"/>
          </a:bodyPr>
          <a:lstStyle/>
          <a:p>
            <a:r>
              <a:rPr lang="en-US" dirty="0"/>
              <a:t>Does Mind Wandering Mediate the Relationship between </a:t>
            </a:r>
            <a:r>
              <a:rPr lang="en-US" dirty="0" smtClean="0"/>
              <a:t>WM at Time 1 and Time 2?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3454675" y="2760886"/>
            <a:ext cx="1214123" cy="89460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0.08*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7310960" y="2661991"/>
            <a:ext cx="1214123" cy="89460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0.64****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327274" y="1882775"/>
            <a:ext cx="6590954" cy="3127110"/>
            <a:chOff x="1755" y="3360"/>
            <a:chExt cx="8550" cy="2342"/>
          </a:xfrm>
        </p:grpSpPr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755" y="4860"/>
              <a:ext cx="2175" cy="8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DISE T1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070" y="3360"/>
              <a:ext cx="2400" cy="9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TUTs</a:t>
              </a:r>
              <a:r>
                <a:rPr kumimoji="0" lang="en-US" altLang="en-US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T1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8130" y="4725"/>
              <a:ext cx="2175" cy="9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Working Memory Composite T1</a:t>
              </a: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AutoShape 20"/>
            <p:cNvSpPr>
              <a:spLocks noChangeShapeType="1"/>
            </p:cNvSpPr>
            <p:nvPr/>
          </p:nvSpPr>
          <p:spPr bwMode="auto">
            <a:xfrm flipV="1">
              <a:off x="3930" y="5250"/>
              <a:ext cx="4200" cy="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AutoShape 19"/>
            <p:cNvSpPr>
              <a:spLocks noChangeShapeType="1"/>
            </p:cNvSpPr>
            <p:nvPr/>
          </p:nvSpPr>
          <p:spPr bwMode="auto">
            <a:xfrm flipV="1">
              <a:off x="3030" y="3870"/>
              <a:ext cx="2040" cy="9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18"/>
            <p:cNvSpPr>
              <a:spLocks noChangeShapeType="1"/>
            </p:cNvSpPr>
            <p:nvPr/>
          </p:nvSpPr>
          <p:spPr bwMode="auto">
            <a:xfrm>
              <a:off x="7470" y="3780"/>
              <a:ext cx="1815" cy="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177799" y="570911"/>
            <a:ext cx="14800739" cy="9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031999" y="2958650"/>
            <a:ext cx="148007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882714" y="4586022"/>
            <a:ext cx="1803400" cy="42386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C’ 0.04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(C  </a:t>
            </a:r>
            <a:r>
              <a:rPr lang="en-US" altLang="en-US" sz="1600" dirty="0" smtClean="0">
                <a:latin typeface="Calibri" panose="020F0502020204030204" pitchFamily="34" charset="0"/>
              </a:rPr>
              <a:t>-.01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0396" y="5487898"/>
            <a:ext cx="8604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Indirect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effect =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-0.05,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bootstrapped 95% CI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[-.11, -0.01], Kappa = .11.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Mind Wandering Mediate the Relationship between Stress and WM?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5594" y="5890854"/>
            <a:ext cx="8388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Note.</a:t>
            </a:r>
            <a:r>
              <a:rPr lang="en-US" alt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Values represent unstandardized path coefficients. </a:t>
            </a:r>
            <a:r>
              <a:rPr lang="en-US" alt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.05*, </a:t>
            </a:r>
            <a:r>
              <a:rPr lang="en-US" alt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&lt;.0001</a:t>
            </a: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****, </a:t>
            </a:r>
            <a:r>
              <a:rPr lang="en-US" altLang="en-US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alt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=150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9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do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Stress stinks……</a:t>
            </a:r>
          </a:p>
          <a:p>
            <a:endParaRPr lang="en-US" dirty="0"/>
          </a:p>
          <a:p>
            <a:r>
              <a:rPr lang="en-US" dirty="0" smtClean="0"/>
              <a:t>Stress impairs Working Memory Task Performance</a:t>
            </a:r>
          </a:p>
          <a:p>
            <a:pPr lvl="1"/>
            <a:r>
              <a:rPr lang="en-US" dirty="0" smtClean="0"/>
              <a:t>Due to increases in Mind Wandering</a:t>
            </a:r>
          </a:p>
          <a:p>
            <a:r>
              <a:rPr lang="en-US" dirty="0" smtClean="0"/>
              <a:t>Levels of Cortisol alter the impact of Mind Wandering on Task performance</a:t>
            </a:r>
          </a:p>
          <a:p>
            <a:pPr lvl="1"/>
            <a:r>
              <a:rPr lang="en-US" dirty="0" smtClean="0"/>
              <a:t>Probably an indirect marker for how physiologically stressed someone is.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872" y="895808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12"/>
          <a:stretch/>
        </p:blipFill>
        <p:spPr bwMode="auto">
          <a:xfrm>
            <a:off x="1905001" y="236339"/>
            <a:ext cx="3389586" cy="333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74365"/>
            <a:ext cx="2828925" cy="381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22917" r="50000" b="18766"/>
          <a:stretch/>
        </p:blipFill>
        <p:spPr bwMode="auto">
          <a:xfrm rot="5400000">
            <a:off x="6607039" y="3204369"/>
            <a:ext cx="3752193" cy="355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74" y="2843683"/>
            <a:ext cx="2941543" cy="386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fix it?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020" y="2130696"/>
            <a:ext cx="5813884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Canines?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42165"/>
            <a:ext cx="4021591" cy="259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302" y="452717"/>
            <a:ext cx="3958103" cy="2964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64" y="4036740"/>
            <a:ext cx="4494173" cy="2696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353" b="18962"/>
          <a:stretch/>
        </p:blipFill>
        <p:spPr>
          <a:xfrm>
            <a:off x="6904928" y="3417474"/>
            <a:ext cx="4381500" cy="32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Banks, McCoy, &amp; Trzcinski (In press)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examined the impact of interacting with therapy dogs for 10 minutes on stress and sustained attention in college students.</a:t>
            </a:r>
          </a:p>
          <a:p>
            <a:pPr lvl="1"/>
            <a:r>
              <a:rPr lang="en-US" dirty="0" smtClean="0"/>
              <a:t>56 </a:t>
            </a:r>
            <a:r>
              <a:rPr lang="en-US" dirty="0"/>
              <a:t>Undergraduates from Nova Southeastern University (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=29 Canine Interaction Condition</a:t>
            </a:r>
            <a:r>
              <a:rPr lang="en-US" dirty="0"/>
              <a:t>;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=27 Control </a:t>
            </a:r>
            <a:r>
              <a:rPr lang="en-US" dirty="0"/>
              <a:t>Condition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Participants completed measures of </a:t>
            </a:r>
          </a:p>
          <a:p>
            <a:pPr lvl="1"/>
            <a:r>
              <a:rPr lang="en-US" dirty="0" smtClean="0"/>
              <a:t>Self report stress (Perceived Stress Scale and State Anxiety Inventory), </a:t>
            </a:r>
          </a:p>
          <a:p>
            <a:pPr lvl="1"/>
            <a:r>
              <a:rPr lang="en-US" dirty="0" smtClean="0"/>
              <a:t>Sustained Attention (SART) </a:t>
            </a:r>
          </a:p>
          <a:p>
            <a:pPr lvl="1"/>
            <a:r>
              <a:rPr lang="en-US" dirty="0" smtClean="0"/>
              <a:t>Mind Wandering</a:t>
            </a:r>
          </a:p>
          <a:p>
            <a:r>
              <a:rPr lang="en-US" dirty="0" smtClean="0"/>
              <a:t>We hypothesized that participants that interacted with the dogs would have lower levels of stress and mind wandering and higher levels of sustained attention than the control participants.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no significant effect of canine interaction on mind wandering or sustained attention.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BUT………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85" y="2873530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7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Condition was a significant predictor of both </a:t>
            </a:r>
            <a:r>
              <a:rPr lang="en-US" dirty="0"/>
              <a:t>perceived stress </a:t>
            </a:r>
            <a:r>
              <a:rPr lang="en-US" dirty="0" smtClean="0"/>
              <a:t>(Adj. R</a:t>
            </a:r>
            <a:r>
              <a:rPr lang="en-US" baseline="30000" dirty="0" smtClean="0"/>
              <a:t>2</a:t>
            </a:r>
            <a:r>
              <a:rPr lang="en-US" dirty="0" smtClean="0"/>
              <a:t> = .117, </a:t>
            </a:r>
            <a:r>
              <a:rPr lang="en-US" i="1" dirty="0" smtClean="0"/>
              <a:t>F</a:t>
            </a:r>
            <a:r>
              <a:rPr lang="en-US" dirty="0" smtClean="0"/>
              <a:t>(2,51)= 4.53, </a:t>
            </a:r>
            <a:r>
              <a:rPr lang="en-US" i="1" dirty="0" smtClean="0"/>
              <a:t>p</a:t>
            </a:r>
            <a:r>
              <a:rPr lang="en-US" dirty="0" smtClean="0"/>
              <a:t> =.015, </a:t>
            </a:r>
            <a:r>
              <a:rPr lang="el-GR" dirty="0" smtClean="0"/>
              <a:t>β</a:t>
            </a:r>
            <a:r>
              <a:rPr lang="en-US" dirty="0" smtClean="0"/>
              <a:t> = -.27) </a:t>
            </a:r>
            <a:r>
              <a:rPr lang="en-US" dirty="0"/>
              <a:t>and State Anxiety </a:t>
            </a:r>
            <a:r>
              <a:rPr lang="en-US" dirty="0" smtClean="0"/>
              <a:t>(</a:t>
            </a:r>
            <a:r>
              <a:rPr lang="en-US" dirty="0"/>
              <a:t>Adj. R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dirty="0" smtClean="0"/>
              <a:t>.107, </a:t>
            </a:r>
            <a:r>
              <a:rPr lang="en-US" i="1" dirty="0" smtClean="0"/>
              <a:t>F</a:t>
            </a:r>
            <a:r>
              <a:rPr lang="en-US" dirty="0" smtClean="0"/>
              <a:t>(2,48)= 3.98, </a:t>
            </a:r>
            <a:r>
              <a:rPr lang="en-US" i="1" dirty="0"/>
              <a:t>p</a:t>
            </a:r>
            <a:r>
              <a:rPr lang="en-US" dirty="0"/>
              <a:t> =.</a:t>
            </a:r>
            <a:r>
              <a:rPr lang="en-US" dirty="0" smtClean="0"/>
              <a:t>025, </a:t>
            </a:r>
            <a:r>
              <a:rPr lang="el-GR" dirty="0"/>
              <a:t>β</a:t>
            </a:r>
            <a:r>
              <a:rPr lang="en-US" dirty="0"/>
              <a:t> = </a:t>
            </a:r>
            <a:r>
              <a:rPr lang="en-US" dirty="0" smtClean="0"/>
              <a:t>-.32).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" r="35602" b="-1"/>
          <a:stretch/>
        </p:blipFill>
        <p:spPr bwMode="auto">
          <a:xfrm>
            <a:off x="1248343" y="3235539"/>
            <a:ext cx="3164685" cy="2751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28" y="3235539"/>
            <a:ext cx="4584545" cy="2751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8343" y="5836020"/>
            <a:ext cx="5044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5943600" algn="r"/>
              </a:tabLst>
            </a:pPr>
            <a:r>
              <a:rPr lang="en-US" dirty="0" smtClean="0">
                <a:effectLst/>
                <a:latin typeface="Times New Roman" panose="02020603050405020304" pitchFamily="18" charset="0"/>
              </a:rPr>
              <a:t>Note: error bars represent standard error of the mean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21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So….WE NEED MORE DOGS!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But what about the cognitive changes????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/>
          <a:stretch/>
        </p:blipFill>
        <p:spPr>
          <a:xfrm rot="5400000">
            <a:off x="7334248" y="1519237"/>
            <a:ext cx="4657725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0" y="1438555"/>
            <a:ext cx="8946541" cy="4805082"/>
          </a:xfrm>
        </p:spPr>
        <p:txBody>
          <a:bodyPr>
            <a:normAutofit/>
          </a:bodyPr>
          <a:lstStyle/>
          <a:p>
            <a:r>
              <a:rPr lang="en-US" dirty="0" smtClean="0"/>
              <a:t>What is mindfulness?</a:t>
            </a:r>
          </a:p>
          <a:p>
            <a:r>
              <a:rPr lang="en-US" dirty="0"/>
              <a:t>I</a:t>
            </a:r>
            <a:r>
              <a:rPr lang="en-US" dirty="0" smtClean="0"/>
              <a:t>mprove </a:t>
            </a:r>
            <a:r>
              <a:rPr lang="en-US" dirty="0"/>
              <a:t>awareness through increases in focused attention and through open monitoring of sensations without reactivity to the sensations or thoughts (Davidson &amp; Goleman, 1977).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07" y="3219450"/>
            <a:ext cx="45053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7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working memory and sustained attention in pre-deployment military cohorts (Jha, Morrison, Parker, &amp; Stanley, 2016; Jha, Stanley, </a:t>
            </a:r>
            <a:r>
              <a:rPr lang="en-US" dirty="0" err="1"/>
              <a:t>Kiyonaga</a:t>
            </a:r>
            <a:r>
              <a:rPr lang="en-US" dirty="0"/>
              <a:t>, Wong, &amp; </a:t>
            </a:r>
            <a:r>
              <a:rPr lang="en-US" dirty="0" err="1"/>
              <a:t>Gelfand</a:t>
            </a:r>
            <a:r>
              <a:rPr lang="en-US" dirty="0"/>
              <a:t>, 2010) </a:t>
            </a:r>
          </a:p>
          <a:p>
            <a:r>
              <a:rPr lang="en-US" dirty="0"/>
              <a:t>Greater engagement in mindfulness practice leads to improved sustained attention in athletes ( Rooks, Morrison, </a:t>
            </a:r>
            <a:r>
              <a:rPr lang="en-US" dirty="0" err="1"/>
              <a:t>Goolsarran</a:t>
            </a:r>
            <a:r>
              <a:rPr lang="en-US" dirty="0"/>
              <a:t>, Rogers, &amp; Jha, 2017).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</a:t>
            </a:r>
            <a:br>
              <a:rPr lang="en-US" dirty="0" smtClean="0"/>
            </a:br>
            <a:r>
              <a:rPr lang="en-US" dirty="0" smtClean="0"/>
              <a:t>Banks, Welhaf, &amp; Srour,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were interested in examining the impact of a brief mindfulness training on working memory, mind wandering, and protection from a stressor</a:t>
            </a:r>
          </a:p>
          <a:p>
            <a:r>
              <a:rPr lang="en-US" dirty="0" smtClean="0"/>
              <a:t>Participants completed either a one week at home mindfulness training or relaxation training.</a:t>
            </a:r>
          </a:p>
          <a:p>
            <a:r>
              <a:rPr lang="en-US" dirty="0" smtClean="0"/>
              <a:t>We hypothesized that participants would demonstrate </a:t>
            </a:r>
          </a:p>
          <a:p>
            <a:pPr lvl="1"/>
            <a:r>
              <a:rPr lang="en-US" dirty="0" smtClean="0"/>
              <a:t>increase in WM task performance </a:t>
            </a:r>
          </a:p>
          <a:p>
            <a:pPr lvl="1"/>
            <a:r>
              <a:rPr lang="en-US" dirty="0" smtClean="0"/>
              <a:t>decrease in mind wandering</a:t>
            </a:r>
          </a:p>
          <a:p>
            <a:pPr lvl="1"/>
            <a:r>
              <a:rPr lang="en-US" dirty="0" smtClean="0"/>
              <a:t>reduced susceptibility to a stress manipulation.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80 Undergraduates from Nova Southeastern University (</a:t>
            </a:r>
            <a:r>
              <a:rPr lang="en-US" i="1" dirty="0" smtClean="0"/>
              <a:t>n</a:t>
            </a:r>
            <a:r>
              <a:rPr lang="en-US" dirty="0" smtClean="0"/>
              <a:t> =40 </a:t>
            </a:r>
            <a:r>
              <a:rPr lang="en-US" dirty="0"/>
              <a:t>Mindfulness </a:t>
            </a:r>
            <a:r>
              <a:rPr lang="en-US" dirty="0" smtClean="0"/>
              <a:t>Condition; </a:t>
            </a:r>
            <a:r>
              <a:rPr lang="en-US" i="1" dirty="0" smtClean="0"/>
              <a:t>n</a:t>
            </a:r>
            <a:r>
              <a:rPr lang="en-US" dirty="0" smtClean="0"/>
              <a:t> =40 Relaxation Control Condition)</a:t>
            </a:r>
          </a:p>
          <a:p>
            <a:pPr lvl="1"/>
            <a:r>
              <a:rPr lang="en-US" dirty="0" smtClean="0"/>
              <a:t>Session 2</a:t>
            </a:r>
          </a:p>
          <a:p>
            <a:pPr lvl="2"/>
            <a:r>
              <a:rPr lang="en-US" i="1" dirty="0" smtClean="0"/>
              <a:t>N</a:t>
            </a:r>
            <a:r>
              <a:rPr lang="en-US" dirty="0" smtClean="0"/>
              <a:t> = 62 (</a:t>
            </a:r>
            <a:r>
              <a:rPr lang="en-US" i="1" dirty="0" smtClean="0"/>
              <a:t>n </a:t>
            </a:r>
            <a:r>
              <a:rPr lang="en-US" dirty="0" smtClean="0"/>
              <a:t>= 34 Mindfulness condition; </a:t>
            </a:r>
            <a:r>
              <a:rPr lang="en-US" i="1" dirty="0"/>
              <a:t>n </a:t>
            </a:r>
            <a:r>
              <a:rPr lang="en-US" dirty="0"/>
              <a:t>= </a:t>
            </a:r>
            <a:r>
              <a:rPr lang="en-US" dirty="0" smtClean="0"/>
              <a:t>28 Relaxation condition) </a:t>
            </a:r>
            <a:endParaRPr lang="en-US" i="1" dirty="0"/>
          </a:p>
          <a:p>
            <a:pPr lvl="1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7498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68428" y="165564"/>
            <a:ext cx="5332616" cy="904276"/>
          </a:xfr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2F2B20"/>
                </a:solidFill>
                <a:latin typeface="Times New Roman"/>
                <a:cs typeface="Times New Roman"/>
              </a:rPr>
              <a:t>      Session One</a:t>
            </a:r>
            <a:endParaRPr lang="en-US" dirty="0">
              <a:solidFill>
                <a:srgbClr val="2F2B2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600" y="1222024"/>
            <a:ext cx="3015284" cy="1652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latin typeface="Times New Roman"/>
                <a:cs typeface="Times New Roman"/>
              </a:rPr>
              <a:t>Baseline Measures (Time 1)</a:t>
            </a:r>
          </a:p>
          <a:p>
            <a:pPr algn="ctr">
              <a:defRPr/>
            </a:pPr>
            <a:r>
              <a:rPr lang="en-US" dirty="0" smtClean="0">
                <a:latin typeface="Times New Roman"/>
                <a:cs typeface="Times New Roman"/>
              </a:rPr>
              <a:t>AAQ, PANAS,</a:t>
            </a:r>
            <a:endParaRPr lang="en-US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1600" dirty="0">
                <a:latin typeface="Times New Roman"/>
                <a:cs typeface="Times New Roman"/>
              </a:rPr>
              <a:t>AOSPAN </a:t>
            </a:r>
          </a:p>
          <a:p>
            <a:pPr algn="ctr">
              <a:defRPr/>
            </a:pPr>
            <a:r>
              <a:rPr lang="en-US" sz="1600" dirty="0">
                <a:latin typeface="Times New Roman"/>
                <a:cs typeface="Times New Roman"/>
              </a:rPr>
              <a:t>w/ Thought Probes</a:t>
            </a:r>
          </a:p>
        </p:txBody>
      </p:sp>
      <p:sp>
        <p:nvSpPr>
          <p:cNvPr id="8" name="Striped Right Arrow 7"/>
          <p:cNvSpPr/>
          <p:nvPr/>
        </p:nvSpPr>
        <p:spPr>
          <a:xfrm>
            <a:off x="3497884" y="1902360"/>
            <a:ext cx="1151690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Striped Right Arrow 9"/>
          <p:cNvSpPr/>
          <p:nvPr/>
        </p:nvSpPr>
        <p:spPr>
          <a:xfrm>
            <a:off x="7042173" y="1818551"/>
            <a:ext cx="1563617" cy="370829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99446" y="1159366"/>
            <a:ext cx="1616481" cy="16606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imes New Roman"/>
                <a:cs typeface="Times New Roman"/>
              </a:rPr>
              <a:t>AOSPAN </a:t>
            </a:r>
          </a:p>
          <a:p>
            <a:pPr algn="ctr">
              <a:defRPr/>
            </a:pPr>
            <a:r>
              <a:rPr lang="en-US" dirty="0">
                <a:latin typeface="Times New Roman"/>
                <a:cs typeface="Times New Roman"/>
              </a:rPr>
              <a:t>w/ Thought Probes</a:t>
            </a:r>
          </a:p>
          <a:p>
            <a:pPr algn="ctr">
              <a:defRPr/>
            </a:pPr>
            <a:r>
              <a:rPr lang="en-US" sz="1600" dirty="0">
                <a:latin typeface="Times New Roman"/>
                <a:cs typeface="Times New Roman"/>
              </a:rPr>
              <a:t>(Time 2)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9574" y="1174127"/>
            <a:ext cx="2392599" cy="17811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2F2B2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Mindfulness Meditation Training </a:t>
            </a:r>
            <a:r>
              <a:rPr lang="en-US" sz="2000" dirty="0" smtClean="0">
                <a:latin typeface="Times New Roman"/>
                <a:cs typeface="Times New Roman"/>
              </a:rPr>
              <a:t>or</a:t>
            </a:r>
            <a:endParaRPr lang="en-US" sz="2000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2000" dirty="0">
                <a:latin typeface="Times New Roman"/>
                <a:cs typeface="Times New Roman"/>
              </a:rPr>
              <a:t>Relaxation </a:t>
            </a:r>
            <a:r>
              <a:rPr lang="en-US" sz="2000" dirty="0" smtClean="0">
                <a:latin typeface="Times New Roman"/>
                <a:cs typeface="Times New Roman"/>
              </a:rPr>
              <a:t>Training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8" name="Title 4"/>
          <p:cNvSpPr txBox="1">
            <a:spLocks/>
          </p:cNvSpPr>
          <p:nvPr/>
        </p:nvSpPr>
        <p:spPr>
          <a:xfrm>
            <a:off x="3081289" y="3247483"/>
            <a:ext cx="5445306" cy="939167"/>
          </a:xfrm>
          <a:prstGeom prst="rect">
            <a:avLst/>
          </a:prstGeom>
          <a:ln w="15875" cap="flat" cmpd="sng" algn="ctr">
            <a:solidFill>
              <a:srgbClr val="FFFFFF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2F2B20"/>
                </a:solidFill>
                <a:latin typeface="Times New Roman"/>
                <a:cs typeface="Times New Roman"/>
              </a:rPr>
              <a:t>Session Two</a:t>
            </a:r>
            <a:endParaRPr lang="en-US" dirty="0">
              <a:solidFill>
                <a:srgbClr val="2F2B2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664" y="4422184"/>
            <a:ext cx="1394239" cy="1722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latin typeface="Times New Roman"/>
                <a:cs typeface="Times New Roman"/>
              </a:rPr>
              <a:t>Mindfulness </a:t>
            </a:r>
            <a:r>
              <a:rPr lang="en-US" dirty="0">
                <a:latin typeface="Times New Roman"/>
                <a:cs typeface="Times New Roman"/>
              </a:rPr>
              <a:t>or </a:t>
            </a:r>
            <a:r>
              <a:rPr lang="en-US" dirty="0" smtClean="0">
                <a:latin typeface="Times New Roman"/>
                <a:cs typeface="Times New Roman"/>
              </a:rPr>
              <a:t>Relaxation </a:t>
            </a:r>
            <a:r>
              <a:rPr lang="en-US" dirty="0">
                <a:latin typeface="Times New Roman"/>
                <a:cs typeface="Times New Roman"/>
              </a:rPr>
              <a:t>recording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614903" y="5139893"/>
            <a:ext cx="956804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1707" y="4399588"/>
            <a:ext cx="1589890" cy="1722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latin typeface="Times New Roman"/>
                <a:cs typeface="Times New Roman"/>
              </a:rPr>
              <a:t>AAQ, PANAS,</a:t>
            </a:r>
          </a:p>
          <a:p>
            <a:pPr algn="ctr">
              <a:defRPr/>
            </a:pPr>
            <a:r>
              <a:rPr lang="en-US" dirty="0" smtClean="0">
                <a:latin typeface="Times New Roman"/>
                <a:cs typeface="Times New Roman"/>
              </a:rPr>
              <a:t>AOSPAN</a:t>
            </a:r>
            <a:endParaRPr lang="en-US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dirty="0">
                <a:latin typeface="Times New Roman"/>
                <a:cs typeface="Times New Roman"/>
              </a:rPr>
              <a:t>w/ Thought Probes</a:t>
            </a:r>
          </a:p>
          <a:p>
            <a:pPr algn="ctr">
              <a:defRPr/>
            </a:pPr>
            <a:r>
              <a:rPr lang="en-US" sz="1600" dirty="0">
                <a:latin typeface="Times New Roman"/>
                <a:cs typeface="Times New Roman"/>
              </a:rPr>
              <a:t> (Time 3)</a:t>
            </a:r>
          </a:p>
          <a:p>
            <a:pPr algn="ctr"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96898" y="4531803"/>
            <a:ext cx="3251200" cy="122940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/>
                <a:cs typeface="Times New Roman"/>
              </a:rPr>
              <a:t>Psychological Stressor</a:t>
            </a:r>
          </a:p>
          <a:p>
            <a:pPr algn="ctr">
              <a:defRPr/>
            </a:pP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cs typeface="Times New Roman"/>
              </a:rPr>
              <a:t>10 minutes)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83399" y="4323441"/>
            <a:ext cx="1727013" cy="18747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imes New Roman"/>
                <a:cs typeface="Times New Roman"/>
              </a:rPr>
              <a:t>AOSPAN</a:t>
            </a:r>
          </a:p>
          <a:p>
            <a:pPr algn="ctr">
              <a:defRPr/>
            </a:pPr>
            <a:r>
              <a:rPr lang="en-US" dirty="0">
                <a:latin typeface="Times New Roman"/>
                <a:cs typeface="Times New Roman"/>
              </a:rPr>
              <a:t> w/ Thought Probes</a:t>
            </a:r>
          </a:p>
          <a:p>
            <a:pPr algn="ctr">
              <a:defRPr/>
            </a:pPr>
            <a:r>
              <a:rPr lang="en-US" sz="1600" dirty="0">
                <a:latin typeface="Times New Roman"/>
                <a:cs typeface="Times New Roman"/>
              </a:rPr>
              <a:t>(Time 4</a:t>
            </a:r>
            <a:r>
              <a:rPr lang="en-US" sz="1600" dirty="0" smtClean="0">
                <a:latin typeface="Times New Roman"/>
                <a:cs typeface="Times New Roman"/>
              </a:rPr>
              <a:t>),</a:t>
            </a:r>
          </a:p>
          <a:p>
            <a:pPr algn="ctr"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PANAS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4" name="Striped Right Arrow 23"/>
          <p:cNvSpPr/>
          <p:nvPr/>
        </p:nvSpPr>
        <p:spPr>
          <a:xfrm>
            <a:off x="4237239" y="5036901"/>
            <a:ext cx="956804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5" name="Striped Right Arrow 24"/>
          <p:cNvSpPr/>
          <p:nvPr/>
        </p:nvSpPr>
        <p:spPr>
          <a:xfrm>
            <a:off x="8526595" y="5002996"/>
            <a:ext cx="956804" cy="287020"/>
          </a:xfrm>
          <a:prstGeom prst="strip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62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97" y="3286744"/>
            <a:ext cx="3171825" cy="3162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95" y="31480"/>
            <a:ext cx="7010400" cy="6510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49" y="423862"/>
            <a:ext cx="3567114" cy="255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AAQ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7300" y="5268436"/>
            <a:ext cx="10122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dvGulliv-R"/>
              </a:rPr>
              <a:t>Decreases </a:t>
            </a:r>
            <a:r>
              <a:rPr lang="en-US" dirty="0">
                <a:latin typeface="AdvGulliv-R"/>
              </a:rPr>
              <a:t>in AAQ scores were observed in the MMT condition, </a:t>
            </a:r>
            <a:r>
              <a:rPr lang="en-US" i="1" dirty="0" smtClean="0">
                <a:latin typeface="AdvGulliv-I"/>
              </a:rPr>
              <a:t>t </a:t>
            </a:r>
            <a:r>
              <a:rPr lang="fr-FR" dirty="0" smtClean="0">
                <a:latin typeface="AdvGulliv-R"/>
              </a:rPr>
              <a:t>(34</a:t>
            </a:r>
            <a:r>
              <a:rPr lang="fr-FR" dirty="0">
                <a:latin typeface="AdvGulliv-R"/>
              </a:rPr>
              <a:t>) = 3.94, </a:t>
            </a:r>
            <a:r>
              <a:rPr lang="fr-FR" i="1" dirty="0">
                <a:latin typeface="AdvGulliv-I"/>
              </a:rPr>
              <a:t>p</a:t>
            </a:r>
            <a:r>
              <a:rPr lang="fr-FR" dirty="0">
                <a:latin typeface="AdvGulliv-I"/>
              </a:rPr>
              <a:t> </a:t>
            </a:r>
            <a:r>
              <a:rPr lang="fr-FR" dirty="0">
                <a:latin typeface="AdvGulliv-R"/>
              </a:rPr>
              <a:t>&lt; .001, </a:t>
            </a:r>
            <a:r>
              <a:rPr lang="fr-FR" i="1" dirty="0">
                <a:latin typeface="AdvGulliv-I"/>
              </a:rPr>
              <a:t>d</a:t>
            </a:r>
            <a:r>
              <a:rPr lang="fr-FR" dirty="0">
                <a:latin typeface="AdvGulliv-I"/>
              </a:rPr>
              <a:t> </a:t>
            </a:r>
            <a:r>
              <a:rPr lang="fr-FR" dirty="0">
                <a:latin typeface="AdvGulliv-R"/>
              </a:rPr>
              <a:t>= .40, 95% CI [1.12, 3.51] but not RT condition, </a:t>
            </a:r>
            <a:r>
              <a:rPr lang="fr-FR" i="1" dirty="0">
                <a:latin typeface="AdvGulliv-I"/>
              </a:rPr>
              <a:t>t</a:t>
            </a:r>
            <a:r>
              <a:rPr lang="fr-FR" dirty="0">
                <a:latin typeface="AdvGulliv-I"/>
              </a:rPr>
              <a:t> </a:t>
            </a:r>
            <a:r>
              <a:rPr lang="fr-FR" dirty="0">
                <a:latin typeface="AdvGulliv-R"/>
              </a:rPr>
              <a:t>(27) = 0.63, </a:t>
            </a:r>
            <a:r>
              <a:rPr lang="fr-FR" i="1" dirty="0">
                <a:latin typeface="AdvGulliv-I"/>
              </a:rPr>
              <a:t>p</a:t>
            </a:r>
            <a:r>
              <a:rPr lang="fr-FR" dirty="0">
                <a:latin typeface="AdvGulliv-I"/>
              </a:rPr>
              <a:t> </a:t>
            </a:r>
            <a:r>
              <a:rPr lang="fr-FR" dirty="0">
                <a:latin typeface="AdvGulliv-R"/>
              </a:rPr>
              <a:t>&gt; .05, </a:t>
            </a:r>
            <a:r>
              <a:rPr lang="fr-FR" i="1" dirty="0">
                <a:latin typeface="AdvGulliv-I"/>
              </a:rPr>
              <a:t>d</a:t>
            </a:r>
            <a:r>
              <a:rPr lang="fr-FR" dirty="0">
                <a:latin typeface="AdvGulliv-I"/>
              </a:rPr>
              <a:t> </a:t>
            </a:r>
            <a:r>
              <a:rPr lang="fr-FR" dirty="0">
                <a:latin typeface="AdvGulliv-R"/>
              </a:rPr>
              <a:t>= .008, 95% CI [1.12, 2.12].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31" y="1840992"/>
            <a:ext cx="5814965" cy="332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Did Mindfulness Alter WM?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11324"/>
            <a:ext cx="8927253" cy="35490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5605903"/>
            <a:ext cx="970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effect of time, </a:t>
            </a:r>
            <a:r>
              <a:rPr lang="en-US" i="1" dirty="0"/>
              <a:t>F</a:t>
            </a:r>
            <a:r>
              <a:rPr lang="en-US" dirty="0"/>
              <a:t> (1,60) = 6.53, </a:t>
            </a:r>
            <a:r>
              <a:rPr lang="en-US" i="1" dirty="0"/>
              <a:t>p</a:t>
            </a:r>
            <a:r>
              <a:rPr lang="en-US" dirty="0"/>
              <a:t> &lt; .05, partial </a:t>
            </a:r>
            <a:r>
              <a:rPr lang="el-GR" dirty="0"/>
              <a:t>η</a:t>
            </a:r>
            <a:r>
              <a:rPr lang="en-US" baseline="30000" dirty="0"/>
              <a:t>2</a:t>
            </a:r>
            <a:r>
              <a:rPr lang="en-US" dirty="0"/>
              <a:t> = .34, condition, </a:t>
            </a:r>
            <a:r>
              <a:rPr lang="en-US" i="1" dirty="0"/>
              <a:t>F</a:t>
            </a:r>
            <a:r>
              <a:rPr lang="en-US" dirty="0"/>
              <a:t> (1,60) = 6.72, </a:t>
            </a:r>
            <a:r>
              <a:rPr lang="en-US" i="1" dirty="0"/>
              <a:t>p </a:t>
            </a:r>
            <a:r>
              <a:rPr lang="en-US" dirty="0"/>
              <a:t>&lt; .05, partial </a:t>
            </a:r>
            <a:r>
              <a:rPr lang="el-GR" dirty="0"/>
              <a:t>η</a:t>
            </a:r>
            <a:r>
              <a:rPr lang="en-US" baseline="30000" dirty="0"/>
              <a:t>2</a:t>
            </a:r>
            <a:r>
              <a:rPr lang="en-US" dirty="0"/>
              <a:t> = .11, and time by condition interaction, </a:t>
            </a:r>
            <a:r>
              <a:rPr lang="en-US" i="1" dirty="0"/>
              <a:t>F</a:t>
            </a:r>
            <a:r>
              <a:rPr lang="en-US" dirty="0"/>
              <a:t> (1,60) = 6.53, </a:t>
            </a:r>
            <a:r>
              <a:rPr lang="en-US" i="1" dirty="0"/>
              <a:t>p</a:t>
            </a:r>
            <a:r>
              <a:rPr lang="en-US" dirty="0"/>
              <a:t> &lt; .05, partial </a:t>
            </a:r>
            <a:r>
              <a:rPr lang="el-GR" dirty="0"/>
              <a:t>η</a:t>
            </a:r>
            <a:r>
              <a:rPr lang="en-US" baseline="30000" dirty="0"/>
              <a:t>2</a:t>
            </a:r>
            <a:r>
              <a:rPr lang="en-US" dirty="0"/>
              <a:t> = .</a:t>
            </a:r>
            <a:r>
              <a:rPr lang="en-US" dirty="0" smtClean="0"/>
              <a:t>34.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82600"/>
            <a:ext cx="10058400" cy="1254760"/>
          </a:xfrm>
        </p:spPr>
        <p:txBody>
          <a:bodyPr/>
          <a:lstStyle/>
          <a:p>
            <a:r>
              <a:rPr lang="en-US" dirty="0" smtClean="0"/>
              <a:t>Did Mindfulness alter Mind Wandering?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5" y="1864303"/>
            <a:ext cx="8064500" cy="37043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547" y="5558592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significant change from Time 1 to Time 3, </a:t>
            </a:r>
            <a:r>
              <a:rPr lang="en-US" i="1" dirty="0" smtClean="0"/>
              <a:t>p</a:t>
            </a:r>
            <a:r>
              <a:rPr lang="en-US" dirty="0" smtClean="0"/>
              <a:t> &gt; .05.</a:t>
            </a:r>
            <a:r>
              <a:rPr lang="en-US" dirty="0"/>
              <a:t> </a:t>
            </a:r>
            <a:r>
              <a:rPr lang="en-US" dirty="0" smtClean="0"/>
              <a:t>A trend </a:t>
            </a:r>
            <a:r>
              <a:rPr lang="en-US" dirty="0"/>
              <a:t>for </a:t>
            </a:r>
            <a:r>
              <a:rPr lang="en-US" dirty="0" smtClean="0"/>
              <a:t>an effect of time (Time 3- Time 4) on </a:t>
            </a:r>
            <a:r>
              <a:rPr lang="en-US" dirty="0"/>
              <a:t>TUTs, </a:t>
            </a:r>
            <a:r>
              <a:rPr lang="en-US" i="1" dirty="0"/>
              <a:t>F</a:t>
            </a:r>
            <a:r>
              <a:rPr lang="en-US" dirty="0"/>
              <a:t> (1,60) = 3.34, </a:t>
            </a:r>
            <a:r>
              <a:rPr lang="en-US" i="1" dirty="0"/>
              <a:t>p</a:t>
            </a:r>
            <a:r>
              <a:rPr lang="en-US" dirty="0"/>
              <a:t> = .07, partial </a:t>
            </a:r>
            <a:r>
              <a:rPr lang="el-GR" dirty="0"/>
              <a:t>η</a:t>
            </a:r>
            <a:r>
              <a:rPr lang="en-US" baseline="30000" dirty="0"/>
              <a:t>2</a:t>
            </a:r>
            <a:r>
              <a:rPr lang="en-US" dirty="0" smtClean="0"/>
              <a:t> </a:t>
            </a:r>
            <a:r>
              <a:rPr lang="en-US" dirty="0"/>
              <a:t>= .06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9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Why Does Mindfulness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to alter the impact of mind wandering on task performance.</a:t>
            </a:r>
          </a:p>
          <a:p>
            <a:r>
              <a:rPr lang="en-US" dirty="0" smtClean="0"/>
              <a:t>But is all Mind Wandering the same?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404409" y="3858322"/>
            <a:ext cx="2408663" cy="1650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Task Performance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735873" y="3977268"/>
            <a:ext cx="2152186" cy="1650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Mind Wandering</a:t>
            </a:r>
            <a:endParaRPr lang="en-US" dirty="0"/>
          </a:p>
        </p:txBody>
      </p:sp>
      <p:cxnSp>
        <p:nvCxnSpPr>
          <p:cNvPr id="8" name="Straight Arrow Connector 7"/>
          <p:cNvCxnSpPr>
            <a:endCxn id="4" idx="2"/>
          </p:cNvCxnSpPr>
          <p:nvPr/>
        </p:nvCxnSpPr>
        <p:spPr>
          <a:xfrm>
            <a:off x="3888059" y="4683512"/>
            <a:ext cx="3516350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/>
          <p:cNvSpPr/>
          <p:nvPr/>
        </p:nvSpPr>
        <p:spPr>
          <a:xfrm>
            <a:off x="4243039" y="3774687"/>
            <a:ext cx="2806390" cy="18176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Emotional Valence of </a:t>
            </a:r>
            <a:r>
              <a:rPr lang="en-US" dirty="0"/>
              <a:t>Mind wandering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0" y="1841500"/>
            <a:ext cx="8686800" cy="48768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Most work has </a:t>
            </a:r>
            <a:r>
              <a:rPr lang="en-US" sz="1800" dirty="0">
                <a:latin typeface="+mj-lt"/>
              </a:rPr>
              <a:t>assumed that all types of </a:t>
            </a:r>
            <a:r>
              <a:rPr lang="en-US" sz="1800" dirty="0" smtClean="0">
                <a:latin typeface="+mj-lt"/>
              </a:rPr>
              <a:t>TUTs impact task performance similarly.</a:t>
            </a:r>
          </a:p>
          <a:p>
            <a:pPr lvl="1"/>
            <a:r>
              <a:rPr lang="en-US" dirty="0" smtClean="0">
                <a:latin typeface="+mj-lt"/>
              </a:rPr>
              <a:t>Look at overall percentage of TUTs</a:t>
            </a:r>
            <a:endParaRPr lang="en-US" sz="1800" dirty="0" smtClean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We hypothesized that negative not positive TUTs would hurt performance</a:t>
            </a:r>
          </a:p>
          <a:p>
            <a:pPr lvl="1"/>
            <a:r>
              <a:rPr lang="en-US" dirty="0"/>
              <a:t>Greater capture of attention for negative vs. positive stimuli (</a:t>
            </a:r>
            <a:r>
              <a:rPr lang="en-US" dirty="0" err="1"/>
              <a:t>Peeters</a:t>
            </a:r>
            <a:r>
              <a:rPr lang="en-US" dirty="0"/>
              <a:t> &amp; </a:t>
            </a:r>
            <a:r>
              <a:rPr lang="en-US" dirty="0" err="1"/>
              <a:t>Czapinski</a:t>
            </a:r>
            <a:r>
              <a:rPr lang="en-US" dirty="0"/>
              <a:t>, 1990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Disengagement (Compton, 2010)</a:t>
            </a: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dirty="0"/>
              <a:t>Thought suppression (Wegner, 1994)</a:t>
            </a:r>
          </a:p>
          <a:p>
            <a:pPr lvl="2"/>
            <a:r>
              <a:rPr lang="en-US" sz="1800" dirty="0"/>
              <a:t>Individuals attempt to suppress negative thoughts (Petrie, Booth, &amp; </a:t>
            </a:r>
            <a:r>
              <a:rPr lang="en-US" sz="1800" dirty="0" err="1"/>
              <a:t>Pennebaker</a:t>
            </a:r>
            <a:r>
              <a:rPr lang="en-US" sz="1800" dirty="0"/>
              <a:t>, 1998; Smart &amp; Wegner, 1999)</a:t>
            </a:r>
          </a:p>
          <a:p>
            <a:pPr lvl="2"/>
            <a:r>
              <a:rPr lang="en-US" sz="1800" dirty="0" smtClean="0"/>
              <a:t>Suppression consumes resources</a:t>
            </a:r>
          </a:p>
          <a:p>
            <a:pPr lvl="3"/>
            <a:r>
              <a:rPr lang="en-US" sz="1800" dirty="0" smtClean="0"/>
              <a:t>(Klein &amp; Bratton, 2007)</a:t>
            </a:r>
          </a:p>
          <a:p>
            <a:pPr lvl="1"/>
            <a:endParaRPr lang="en-US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99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5" y="3495604"/>
            <a:ext cx="6369113" cy="3114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2" y="185740"/>
            <a:ext cx="5029860" cy="3335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3910013"/>
            <a:ext cx="4364297" cy="255326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57563" y="78311"/>
            <a:ext cx="6245227" cy="41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Banks, </a:t>
            </a:r>
            <a:r>
              <a:rPr lang="en-US" dirty="0" err="1"/>
              <a:t>Welhaf</a:t>
            </a:r>
            <a:r>
              <a:rPr lang="en-US" dirty="0"/>
              <a:t>, Hood, </a:t>
            </a:r>
            <a:r>
              <a:rPr lang="en-US" dirty="0" err="1"/>
              <a:t>Boals</a:t>
            </a:r>
            <a:r>
              <a:rPr lang="en-US" dirty="0"/>
              <a:t>, &amp; Tartar 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Reanalyzed data from three prior studies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2200" dirty="0"/>
              <a:t>Banks &amp; </a:t>
            </a:r>
            <a:r>
              <a:rPr lang="en-US" sz="2200" dirty="0" err="1"/>
              <a:t>Boals</a:t>
            </a:r>
            <a:r>
              <a:rPr lang="en-US" sz="2200" dirty="0"/>
              <a:t> (2016) </a:t>
            </a:r>
          </a:p>
          <a:p>
            <a:pPr lvl="2"/>
            <a:r>
              <a:rPr lang="en-US" sz="1900" dirty="0"/>
              <a:t>(N = 150) </a:t>
            </a:r>
          </a:p>
          <a:p>
            <a:pPr lvl="2"/>
            <a:r>
              <a:rPr lang="en-US" sz="1900" dirty="0"/>
              <a:t>AOSPAN and RSPAN</a:t>
            </a:r>
          </a:p>
          <a:p>
            <a:pPr lvl="1"/>
            <a:endParaRPr lang="en-US" dirty="0"/>
          </a:p>
          <a:p>
            <a:pPr lvl="1"/>
            <a:r>
              <a:rPr lang="en-US" sz="2200" dirty="0"/>
              <a:t>Banks, Tartar, &amp; </a:t>
            </a:r>
            <a:r>
              <a:rPr lang="en-US" sz="2200" dirty="0" err="1"/>
              <a:t>Welhaf</a:t>
            </a:r>
            <a:r>
              <a:rPr lang="en-US" sz="2200" dirty="0"/>
              <a:t> (2014)</a:t>
            </a:r>
          </a:p>
          <a:p>
            <a:pPr lvl="2"/>
            <a:r>
              <a:rPr lang="en-US" sz="1900" dirty="0"/>
              <a:t>(N = 53)</a:t>
            </a:r>
          </a:p>
          <a:p>
            <a:pPr lvl="2"/>
            <a:r>
              <a:rPr lang="en-US" sz="1900" dirty="0"/>
              <a:t>SART</a:t>
            </a:r>
          </a:p>
          <a:p>
            <a:pPr lvl="1"/>
            <a:endParaRPr lang="en-US" dirty="0"/>
          </a:p>
          <a:p>
            <a:pPr lvl="1"/>
            <a:r>
              <a:rPr lang="en-US" sz="2200" dirty="0"/>
              <a:t>Banks, </a:t>
            </a:r>
            <a:r>
              <a:rPr lang="en-US" sz="2200" dirty="0" err="1"/>
              <a:t>Welhaf</a:t>
            </a:r>
            <a:r>
              <a:rPr lang="en-US" sz="2200" dirty="0"/>
              <a:t>, &amp; </a:t>
            </a:r>
            <a:r>
              <a:rPr lang="en-US" sz="2200" dirty="0" err="1"/>
              <a:t>Srour</a:t>
            </a:r>
            <a:r>
              <a:rPr lang="en-US" sz="2200" dirty="0"/>
              <a:t> (2015)</a:t>
            </a:r>
          </a:p>
          <a:p>
            <a:pPr lvl="2"/>
            <a:r>
              <a:rPr lang="en-US" sz="1900" dirty="0" smtClean="0"/>
              <a:t>(N </a:t>
            </a:r>
            <a:r>
              <a:rPr lang="en-US" sz="1900" dirty="0"/>
              <a:t>= 80)</a:t>
            </a:r>
          </a:p>
          <a:p>
            <a:pPr lvl="2"/>
            <a:r>
              <a:rPr lang="en-US" sz="1900" dirty="0"/>
              <a:t>AOSPAN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All </a:t>
            </a:r>
            <a:r>
              <a:rPr lang="en-US" dirty="0"/>
              <a:t>measures reported in study collected at baseline</a:t>
            </a:r>
          </a:p>
          <a:p>
            <a:pPr marL="274320" lvl="1" indent="0">
              <a:buNone/>
            </a:pPr>
            <a:endParaRPr lang="en-US" dirty="0" smtClean="0"/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probes used in all three studies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9763" y="1690063"/>
            <a:ext cx="98924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  <a:p>
            <a:r>
              <a:rPr lang="en-US" sz="2200" dirty="0"/>
              <a:t>Please click on the button to indicate what you were just thinking about:</a:t>
            </a:r>
          </a:p>
          <a:p>
            <a:endParaRPr lang="en-US" sz="2200" dirty="0"/>
          </a:p>
          <a:p>
            <a:r>
              <a:rPr lang="en-US" sz="2200" dirty="0"/>
              <a:t>	a.) Task-related thoughts, that is, pertaining to the current task</a:t>
            </a:r>
          </a:p>
          <a:p>
            <a:r>
              <a:rPr lang="en-US" sz="2200" dirty="0"/>
              <a:t>	b.) Task-related evaluative thoughts – positive</a:t>
            </a:r>
          </a:p>
          <a:p>
            <a:r>
              <a:rPr lang="en-US" sz="2200" dirty="0"/>
              <a:t>	c.) Task-related evaluative thoughts – negative</a:t>
            </a:r>
          </a:p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/>
                </a:solidFill>
              </a:rPr>
              <a:t>d.) Task-unrelated thoughts – neutral content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e.) Task-unrelated thoughts – positive content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f.) Task-unrelated thoughts – negative content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37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Impact of TUT valence on WM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Banks, Welhaf, &amp; Srour (2015) </a:t>
            </a:r>
          </a:p>
          <a:p>
            <a:pPr lvl="1"/>
            <a:r>
              <a:rPr lang="en-US" dirty="0"/>
              <a:t>Overall percentage of </a:t>
            </a:r>
            <a:r>
              <a:rPr lang="en-US" sz="2200" b="1" dirty="0"/>
              <a:t>neutral TUTs </a:t>
            </a:r>
            <a:r>
              <a:rPr lang="en-US" dirty="0"/>
              <a:t>served as the only significant predictor of AOSPAN performance, β = -0.24, </a:t>
            </a:r>
            <a:r>
              <a:rPr lang="en-US" i="1" dirty="0"/>
              <a:t>t </a:t>
            </a:r>
            <a:r>
              <a:rPr lang="en-US" dirty="0"/>
              <a:t>= -2.05</a:t>
            </a:r>
            <a:r>
              <a:rPr lang="en-US" i="1" dirty="0"/>
              <a:t>, p </a:t>
            </a:r>
            <a:r>
              <a:rPr lang="en-US" dirty="0"/>
              <a:t>&lt;.05. </a:t>
            </a:r>
          </a:p>
          <a:p>
            <a:pPr lvl="2"/>
            <a:r>
              <a:rPr lang="en-US" dirty="0"/>
              <a:t>Overall model, </a:t>
            </a:r>
            <a:r>
              <a:rPr lang="en-US" i="1" dirty="0"/>
              <a:t>F</a:t>
            </a:r>
            <a:r>
              <a:rPr lang="en-US" dirty="0"/>
              <a:t> (3, 75) = 3.06, </a:t>
            </a:r>
            <a:r>
              <a:rPr lang="en-US" i="1" dirty="0"/>
              <a:t>p</a:t>
            </a:r>
            <a:r>
              <a:rPr lang="en-US" dirty="0"/>
              <a:t> = 0.033, Adjusted R</a:t>
            </a:r>
            <a:r>
              <a:rPr lang="en-US" baseline="30000" dirty="0"/>
              <a:t>2 </a:t>
            </a:r>
            <a:r>
              <a:rPr lang="en-US" dirty="0"/>
              <a:t>= 0.07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Banks &amp; Boals (2016)</a:t>
            </a:r>
          </a:p>
          <a:p>
            <a:pPr lvl="1"/>
            <a:r>
              <a:rPr lang="en-US" dirty="0"/>
              <a:t>Overall percentage of </a:t>
            </a:r>
            <a:r>
              <a:rPr lang="en-US" sz="2200" b="1" dirty="0"/>
              <a:t>neutral, β = -0.34, </a:t>
            </a:r>
            <a:r>
              <a:rPr lang="en-US" sz="2200" b="1" i="1" dirty="0"/>
              <a:t>t </a:t>
            </a:r>
            <a:r>
              <a:rPr lang="en-US" sz="2200" b="1" dirty="0"/>
              <a:t>= -4.94</a:t>
            </a:r>
            <a:r>
              <a:rPr lang="en-US" sz="2200" b="1" i="1" dirty="0"/>
              <a:t>, p </a:t>
            </a:r>
            <a:r>
              <a:rPr lang="en-US" sz="2200" b="1" dirty="0"/>
              <a:t>&lt;.05, and negative TUTs, β = -0.46, </a:t>
            </a:r>
            <a:r>
              <a:rPr lang="en-US" sz="2200" b="1" i="1" dirty="0"/>
              <a:t>t </a:t>
            </a:r>
            <a:r>
              <a:rPr lang="en-US" sz="2200" b="1" dirty="0"/>
              <a:t>= -6.82</a:t>
            </a:r>
            <a:r>
              <a:rPr lang="en-US" sz="2200" b="1" i="1" dirty="0"/>
              <a:t>, p </a:t>
            </a:r>
            <a:r>
              <a:rPr lang="en-US" sz="2200" b="1" dirty="0"/>
              <a:t>&lt;.05 </a:t>
            </a:r>
            <a:r>
              <a:rPr lang="en-US" dirty="0"/>
              <a:t>served as significant predictors of AOSPAN &amp; RSPAN performance.</a:t>
            </a:r>
          </a:p>
          <a:p>
            <a:pPr lvl="2"/>
            <a:r>
              <a:rPr lang="en-US" dirty="0"/>
              <a:t>Overall model, </a:t>
            </a:r>
            <a:r>
              <a:rPr lang="en-US" i="1" dirty="0"/>
              <a:t>F</a:t>
            </a:r>
            <a:r>
              <a:rPr lang="en-US" dirty="0"/>
              <a:t> (3, 143)= 24.74, </a:t>
            </a:r>
            <a:r>
              <a:rPr lang="en-US" i="1" dirty="0"/>
              <a:t>p</a:t>
            </a:r>
            <a:r>
              <a:rPr lang="en-US" dirty="0"/>
              <a:t> &lt; 0.0001, Adjusted R</a:t>
            </a:r>
            <a:r>
              <a:rPr lang="en-US" baseline="30000" dirty="0"/>
              <a:t>2 </a:t>
            </a:r>
            <a:r>
              <a:rPr lang="en-US" dirty="0"/>
              <a:t>= 0.33.</a:t>
            </a:r>
          </a:p>
          <a:p>
            <a:r>
              <a:rPr lang="en-US" dirty="0"/>
              <a:t>Banks, Tartar, &amp; Welhaf (2014)</a:t>
            </a:r>
          </a:p>
          <a:p>
            <a:pPr lvl="1"/>
            <a:r>
              <a:rPr lang="en-US" dirty="0"/>
              <a:t>NOGO accuracy predicted by RT, β = 0.52, </a:t>
            </a:r>
            <a:r>
              <a:rPr lang="en-US" i="1" dirty="0"/>
              <a:t>t </a:t>
            </a:r>
            <a:r>
              <a:rPr lang="en-US" dirty="0"/>
              <a:t>= 4.32</a:t>
            </a:r>
            <a:r>
              <a:rPr lang="en-US" i="1" dirty="0"/>
              <a:t>, p </a:t>
            </a:r>
            <a:r>
              <a:rPr lang="en-US" dirty="0"/>
              <a:t>&lt;.05 &amp; </a:t>
            </a:r>
            <a:r>
              <a:rPr lang="en-US" sz="2200" b="1" dirty="0"/>
              <a:t>negative TUTs, β = -0.27, </a:t>
            </a:r>
            <a:r>
              <a:rPr lang="en-US" sz="2200" b="1" i="1" dirty="0"/>
              <a:t>t </a:t>
            </a:r>
            <a:r>
              <a:rPr lang="en-US" sz="2200" b="1" dirty="0"/>
              <a:t>= -2.10</a:t>
            </a:r>
            <a:r>
              <a:rPr lang="en-US" sz="2200" b="1" i="1" dirty="0"/>
              <a:t>, p </a:t>
            </a:r>
            <a:r>
              <a:rPr lang="en-US" sz="2200" b="1" dirty="0"/>
              <a:t>&lt;.05</a:t>
            </a:r>
          </a:p>
          <a:p>
            <a:pPr lvl="2"/>
            <a:r>
              <a:rPr lang="en-US" dirty="0"/>
              <a:t>Overall model, </a:t>
            </a:r>
            <a:r>
              <a:rPr lang="en-US" i="1" dirty="0"/>
              <a:t>F</a:t>
            </a:r>
            <a:r>
              <a:rPr lang="en-US" dirty="0"/>
              <a:t> (4, 44) = 8.47, </a:t>
            </a:r>
            <a:r>
              <a:rPr lang="en-US" i="1" dirty="0"/>
              <a:t>p</a:t>
            </a:r>
            <a:r>
              <a:rPr lang="en-US" dirty="0"/>
              <a:t> &lt; 0.0001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worry be Happy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68" y="1657350"/>
            <a:ext cx="7686632" cy="509233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1647"/>
            <a:ext cx="5129213" cy="36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Two Stress Pathways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1) Hypothalamus – Adrenal Medulla (SAM)</a:t>
            </a:r>
          </a:p>
          <a:p>
            <a:pPr lvl="1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First response (epinephrine)</a:t>
            </a:r>
          </a:p>
          <a:p>
            <a:pPr eaLnBrk="1" hangingPunct="1"/>
            <a:r>
              <a:rPr lang="en-US" altLang="en-US" dirty="0" smtClean="0"/>
              <a:t>2) Hypothalamus – Pituitary – Adrenal Cortex (HPA)</a:t>
            </a:r>
          </a:p>
          <a:p>
            <a:pPr lvl="1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Secondary response</a:t>
            </a:r>
          </a:p>
          <a:p>
            <a:pPr lvl="1"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Cortisol</a:t>
            </a:r>
          </a:p>
          <a:p>
            <a:pPr lvl="2" eaLnBrk="1" hangingPunct="1"/>
            <a:r>
              <a:rPr lang="en-US" altLang="en-US" dirty="0" err="1" smtClean="0">
                <a:ea typeface="ＭＳ Ｐゴシック" panose="020B0600070205080204" pitchFamily="34" charset="-128"/>
              </a:rPr>
              <a:t>imummosuppressor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61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and Mind Wandering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were interested in determining if a brief (15-minute) mindfulness meditation induction altered the impact of Negative TUTs on Sustained Attention Task performance.</a:t>
            </a:r>
          </a:p>
          <a:p>
            <a:pPr lvl="1"/>
            <a:r>
              <a:rPr lang="en-US" dirty="0" smtClean="0"/>
              <a:t>89 Undergraduate from Nova Southeastern University (</a:t>
            </a:r>
            <a:r>
              <a:rPr lang="en-US" i="1" dirty="0" smtClean="0"/>
              <a:t>n</a:t>
            </a:r>
            <a:r>
              <a:rPr lang="en-US" dirty="0" smtClean="0"/>
              <a:t> =31 Mindfulness Condition; </a:t>
            </a:r>
            <a:r>
              <a:rPr lang="en-US" i="1" dirty="0" smtClean="0"/>
              <a:t>n</a:t>
            </a:r>
            <a:r>
              <a:rPr lang="en-US" dirty="0" smtClean="0"/>
              <a:t> =27 Relaxation Control Condition; </a:t>
            </a:r>
            <a:r>
              <a:rPr lang="en-US" i="1" dirty="0" smtClean="0"/>
              <a:t>n</a:t>
            </a:r>
            <a:r>
              <a:rPr lang="en-US" dirty="0" smtClean="0"/>
              <a:t>= 31 Waitlist control)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3752" y="4555273"/>
            <a:ext cx="1739590" cy="97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Working Memory Tasks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2233342" y="5040351"/>
            <a:ext cx="1298072" cy="16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513606" y="4572000"/>
            <a:ext cx="2062976" cy="97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Mindfulness/</a:t>
            </a:r>
          </a:p>
          <a:p>
            <a:pPr algn="ctr"/>
            <a:r>
              <a:rPr lang="en-US" dirty="0" smtClean="0"/>
              <a:t>Relaxation/ Nothing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049853" y="4509274"/>
            <a:ext cx="1806497" cy="97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SART (with Thought Probes)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568969" y="4977625"/>
            <a:ext cx="1505415" cy="16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55786" y="4537849"/>
            <a:ext cx="1739590" cy="97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Stress Manipulation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501660" y="5048714"/>
            <a:ext cx="1298072" cy="167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24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difference between groups on SART accuracy, </a:t>
            </a:r>
            <a:r>
              <a:rPr lang="en-US" i="1" dirty="0" smtClean="0"/>
              <a:t>F</a:t>
            </a:r>
            <a:r>
              <a:rPr lang="en-US" dirty="0" smtClean="0"/>
              <a:t> (2,84) = 0.06, </a:t>
            </a:r>
            <a:r>
              <a:rPr lang="en-US" i="1" dirty="0" smtClean="0"/>
              <a:t>p</a:t>
            </a:r>
            <a:r>
              <a:rPr lang="en-US" dirty="0" smtClean="0"/>
              <a:t> =.944.</a:t>
            </a:r>
          </a:p>
          <a:p>
            <a:r>
              <a:rPr lang="en-US" dirty="0" smtClean="0"/>
              <a:t>Trend for a difference between groups on percentage of Negative TUTs, </a:t>
            </a:r>
            <a:r>
              <a:rPr lang="en-US" i="1" dirty="0"/>
              <a:t>F</a:t>
            </a:r>
            <a:r>
              <a:rPr lang="en-US" dirty="0"/>
              <a:t> (</a:t>
            </a:r>
            <a:r>
              <a:rPr lang="en-US" dirty="0" smtClean="0"/>
              <a:t>2,86) </a:t>
            </a:r>
            <a:r>
              <a:rPr lang="en-US" dirty="0"/>
              <a:t>= </a:t>
            </a:r>
            <a:r>
              <a:rPr lang="en-US" dirty="0" smtClean="0"/>
              <a:t>2.92, </a:t>
            </a:r>
            <a:r>
              <a:rPr lang="en-US" i="1" dirty="0"/>
              <a:t>p</a:t>
            </a:r>
            <a:r>
              <a:rPr lang="en-US" dirty="0"/>
              <a:t> </a:t>
            </a:r>
            <a:r>
              <a:rPr lang="en-US" dirty="0" smtClean="0"/>
              <a:t>=.059.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78" y="3463391"/>
            <a:ext cx="6242109" cy="28885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27480" y="6439582"/>
            <a:ext cx="1210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*</a:t>
            </a:r>
            <a:r>
              <a:rPr lang="en-US" sz="1000" i="1" dirty="0" smtClean="0">
                <a:latin typeface="Arial"/>
                <a:cs typeface="Arial"/>
              </a:rPr>
              <a:t>p</a:t>
            </a:r>
            <a:r>
              <a:rPr lang="en-US" sz="1000" dirty="0" smtClean="0">
                <a:latin typeface="Arial"/>
                <a:cs typeface="Arial"/>
              </a:rPr>
              <a:t>  &lt; .05,  </a:t>
            </a:r>
            <a:r>
              <a:rPr lang="en-US" sz="1000" baseline="30000" dirty="0" smtClean="0">
                <a:latin typeface="Arial"/>
                <a:cs typeface="Arial"/>
              </a:rPr>
              <a:t>+</a:t>
            </a:r>
            <a:r>
              <a:rPr lang="en-US" sz="1000" i="1" dirty="0" smtClean="0">
                <a:latin typeface="Arial"/>
                <a:cs typeface="Arial"/>
              </a:rPr>
              <a:t>p = </a:t>
            </a:r>
            <a:r>
              <a:rPr lang="en-US" sz="1000" dirty="0" smtClean="0">
                <a:latin typeface="Arial"/>
                <a:cs typeface="Arial"/>
              </a:rPr>
              <a:t>.15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6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Negative TUTs Hurt?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Negative TUTs predict poorer SART performance in the </a:t>
            </a:r>
          </a:p>
          <a:p>
            <a:pPr lvl="1"/>
            <a:r>
              <a:rPr lang="en-US" dirty="0" smtClean="0"/>
              <a:t>Relaxation condition (</a:t>
            </a:r>
            <a:r>
              <a:rPr lang="el-GR" dirty="0" smtClean="0"/>
              <a:t>β</a:t>
            </a:r>
            <a:r>
              <a:rPr lang="en-US" dirty="0" smtClean="0"/>
              <a:t>= -.61, </a:t>
            </a:r>
            <a:r>
              <a:rPr lang="en-US" i="1" dirty="0" smtClean="0"/>
              <a:t>p</a:t>
            </a:r>
            <a:r>
              <a:rPr lang="en-US" dirty="0" smtClean="0"/>
              <a:t>=.008), </a:t>
            </a:r>
          </a:p>
          <a:p>
            <a:pPr lvl="1"/>
            <a:r>
              <a:rPr lang="en-US" dirty="0" smtClean="0"/>
              <a:t>Approach significance in the Control condition </a:t>
            </a:r>
            <a:r>
              <a:rPr lang="en-US" dirty="0"/>
              <a:t>(</a:t>
            </a:r>
            <a:r>
              <a:rPr lang="el-GR" dirty="0"/>
              <a:t>β</a:t>
            </a:r>
            <a:r>
              <a:rPr lang="en-US" dirty="0"/>
              <a:t>= </a:t>
            </a:r>
            <a:r>
              <a:rPr lang="en-US" dirty="0" smtClean="0"/>
              <a:t>-.36, </a:t>
            </a:r>
            <a:r>
              <a:rPr lang="en-US" i="1" dirty="0"/>
              <a:t>p</a:t>
            </a:r>
            <a:r>
              <a:rPr lang="en-US" dirty="0" smtClean="0"/>
              <a:t>=.059)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But not the mindfulness condition (</a:t>
            </a:r>
            <a:r>
              <a:rPr lang="el-GR" dirty="0"/>
              <a:t>β</a:t>
            </a:r>
            <a:r>
              <a:rPr lang="en-US" dirty="0"/>
              <a:t>= </a:t>
            </a:r>
            <a:r>
              <a:rPr lang="en-US" dirty="0" smtClean="0"/>
              <a:t>-.29, </a:t>
            </a:r>
            <a:r>
              <a:rPr lang="en-US" i="1" dirty="0"/>
              <a:t>p</a:t>
            </a:r>
            <a:r>
              <a:rPr lang="en-US" dirty="0" smtClean="0"/>
              <a:t>=. 13)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Mindfulness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876707"/>
            <a:ext cx="8946541" cy="4195481"/>
          </a:xfrm>
        </p:spPr>
        <p:txBody>
          <a:bodyPr/>
          <a:lstStyle/>
          <a:p>
            <a:r>
              <a:rPr lang="en-US" dirty="0" smtClean="0"/>
              <a:t>It appears that Mindfulness </a:t>
            </a:r>
            <a:r>
              <a:rPr lang="en-US" smtClean="0"/>
              <a:t>may alter </a:t>
            </a:r>
            <a:r>
              <a:rPr lang="en-US" dirty="0" smtClean="0"/>
              <a:t>the impact of Negative off task thoughts so that task performance is not harmed.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471" y="2833306"/>
            <a:ext cx="5126002" cy="30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77" y="475021"/>
            <a:ext cx="9404723" cy="14005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077" y="1562263"/>
            <a:ext cx="8946541" cy="4195481"/>
          </a:xfrm>
        </p:spPr>
        <p:txBody>
          <a:bodyPr/>
          <a:lstStyle/>
          <a:p>
            <a:r>
              <a:rPr lang="en-US" dirty="0" smtClean="0"/>
              <a:t>Thank you to my team of undergraduate and graduate students:</a:t>
            </a:r>
          </a:p>
          <a:p>
            <a:pPr lvl="1"/>
            <a:r>
              <a:rPr lang="en-US" dirty="0" smtClean="0"/>
              <a:t>Matthew </a:t>
            </a:r>
            <a:r>
              <a:rPr lang="en-US" dirty="0" err="1" smtClean="0"/>
              <a:t>Welhaf</a:t>
            </a:r>
            <a:endParaRPr lang="en-US" dirty="0" smtClean="0"/>
          </a:p>
          <a:p>
            <a:pPr lvl="1"/>
            <a:r>
              <a:rPr lang="en-US" dirty="0" smtClean="0"/>
              <a:t>Audrey Hood</a:t>
            </a:r>
          </a:p>
          <a:p>
            <a:pPr lvl="1"/>
            <a:r>
              <a:rPr lang="en-US" dirty="0" smtClean="0"/>
              <a:t>PJ </a:t>
            </a:r>
            <a:r>
              <a:rPr lang="en-US" dirty="0" err="1" smtClean="0"/>
              <a:t>Branceleone</a:t>
            </a:r>
            <a:endParaRPr lang="en-US" dirty="0" smtClean="0"/>
          </a:p>
          <a:p>
            <a:pPr lvl="1"/>
            <a:r>
              <a:rPr lang="en-US" dirty="0" smtClean="0"/>
              <a:t>Lindsay Craig, Haley Hickey, Eddie </a:t>
            </a:r>
            <a:r>
              <a:rPr lang="en-US" dirty="0" err="1" smtClean="0"/>
              <a:t>Zacka</a:t>
            </a:r>
            <a:r>
              <a:rPr lang="en-US" dirty="0" smtClean="0"/>
              <a:t>, Amanda </a:t>
            </a:r>
            <a:r>
              <a:rPr lang="en-US" dirty="0" err="1" smtClean="0"/>
              <a:t>Holtzman</a:t>
            </a:r>
            <a:r>
              <a:rPr lang="en-US" dirty="0" smtClean="0"/>
              <a:t>, Danica </a:t>
            </a:r>
            <a:r>
              <a:rPr lang="en-US" dirty="0" err="1" smtClean="0"/>
              <a:t>Buse</a:t>
            </a:r>
            <a:r>
              <a:rPr lang="en-US" dirty="0" smtClean="0"/>
              <a:t>, Alyssa </a:t>
            </a:r>
            <a:r>
              <a:rPr lang="en-US" dirty="0" err="1" smtClean="0"/>
              <a:t>Boltson</a:t>
            </a:r>
            <a:r>
              <a:rPr lang="en-US" dirty="0" smtClean="0"/>
              <a:t>, Brianna Thompson, Alyssa Garcia, Heather </a:t>
            </a:r>
            <a:r>
              <a:rPr lang="en-US" dirty="0" err="1" smtClean="0"/>
              <a:t>Barkman</a:t>
            </a:r>
            <a:r>
              <a:rPr lang="en-US" dirty="0" smtClean="0"/>
              <a:t>, </a:t>
            </a:r>
            <a:r>
              <a:rPr lang="en-US" dirty="0" err="1" smtClean="0"/>
              <a:t>Chethani</a:t>
            </a:r>
            <a:r>
              <a:rPr lang="en-US" dirty="0" smtClean="0"/>
              <a:t> </a:t>
            </a:r>
            <a:r>
              <a:rPr lang="en-US" dirty="0" err="1" smtClean="0"/>
              <a:t>Chitraacharige</a:t>
            </a:r>
            <a:r>
              <a:rPr lang="en-US" dirty="0" smtClean="0"/>
              <a:t>, Lauren </a:t>
            </a:r>
            <a:r>
              <a:rPr lang="en-US" dirty="0" err="1" smtClean="0"/>
              <a:t>Gispert</a:t>
            </a:r>
            <a:r>
              <a:rPr lang="en-US" dirty="0" smtClean="0"/>
              <a:t>, Yuri Castro </a:t>
            </a:r>
            <a:r>
              <a:rPr lang="en-US" dirty="0" err="1" smtClean="0"/>
              <a:t>Flach</a:t>
            </a:r>
            <a:r>
              <a:rPr lang="en-US" dirty="0" smtClean="0"/>
              <a:t>, Samantha Rodriguez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“Be Mindful of your thoughts, Anakin. They Betray you.”- Obi-Wan Kenobi</a:t>
            </a:r>
          </a:p>
          <a:p>
            <a:endParaRPr lang="en-US" dirty="0"/>
          </a:p>
        </p:txBody>
      </p:sp>
      <p:pic>
        <p:nvPicPr>
          <p:cNvPr id="4" name="Picture 3" descr="obi-wan-kenobi-ewan-mcgregor-wallpap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64" y="3051146"/>
            <a:ext cx="5468872" cy="34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/>
              <a:t>Stress and Health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Males: Fight or Flight Syndrome</a:t>
            </a:r>
          </a:p>
          <a:p>
            <a:pPr lvl="1"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Hypothalamus releases cortico-steroids </a:t>
            </a:r>
          </a:p>
          <a:p>
            <a:pPr lvl="2"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Blood vessels, muscles, and brain constrict</a:t>
            </a:r>
          </a:p>
          <a:p>
            <a:pPr lvl="2"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Sweat, heart rate, breathing increase</a:t>
            </a:r>
          </a:p>
          <a:p>
            <a:pPr lvl="1" eaLnBrk="1" hangingPunct="1">
              <a:buFontTx/>
              <a:buNone/>
            </a:pP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9700" name="Picture 4" descr="Fight-or-Flight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36576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1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/>
              <a:t>Stress and Health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Females: Tend and Befriend</a:t>
            </a:r>
          </a:p>
          <a:p>
            <a:pPr lvl="1"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Ensure safety of offspring by tending to their needs</a:t>
            </a:r>
          </a:p>
          <a:p>
            <a:pPr lvl="1" eaLnBrk="1" hangingPunct="1"/>
            <a:r>
              <a:rPr lang="en-US" altLang="en-US" b="1" smtClean="0">
                <a:ea typeface="ＭＳ Ｐゴシック" panose="020B0600070205080204" pitchFamily="34" charset="-128"/>
              </a:rPr>
              <a:t>Befriend others to help protect offspring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31242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5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4451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6553200" y="533400"/>
            <a:ext cx="3810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u="sng"/>
              <a:t>Cortisol</a:t>
            </a:r>
            <a:endParaRPr lang="en-US" altLang="en-US" sz="20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Increases blood sugar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Breaks down protein and fats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In severe stress, increases 10x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Anti-inflammatory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/>
              <a:t>Immunosuppresive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698</TotalTime>
  <Words>3028</Words>
  <Application>Microsoft Office PowerPoint</Application>
  <PresentationFormat>Widescreen</PresentationFormat>
  <Paragraphs>361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ＭＳ Ｐゴシック</vt:lpstr>
      <vt:lpstr>AdvGulliv-I</vt:lpstr>
      <vt:lpstr>AdvGulliv-R</vt:lpstr>
      <vt:lpstr>Arial</vt:lpstr>
      <vt:lpstr>Calibri</vt:lpstr>
      <vt:lpstr>Century Gothic</vt:lpstr>
      <vt:lpstr>Times New Roman</vt:lpstr>
      <vt:lpstr>Times-Italic</vt:lpstr>
      <vt:lpstr>Times-Roman</vt:lpstr>
      <vt:lpstr>Universal-GreekwithMathPi</vt:lpstr>
      <vt:lpstr>Wingdings 3</vt:lpstr>
      <vt:lpstr>Ion</vt:lpstr>
      <vt:lpstr>Stress, Cognitive Control, and The Wandering Mind: Can Mindfulness Help?</vt:lpstr>
      <vt:lpstr>What is stress?</vt:lpstr>
      <vt:lpstr>Stress</vt:lpstr>
      <vt:lpstr>PowerPoint Presentation</vt:lpstr>
      <vt:lpstr>PowerPoint Presentation</vt:lpstr>
      <vt:lpstr>Two Stress Pathways</vt:lpstr>
      <vt:lpstr>Stress and Health</vt:lpstr>
      <vt:lpstr>Stress and Health</vt:lpstr>
      <vt:lpstr>PowerPoint Presentation</vt:lpstr>
      <vt:lpstr>What about the impact on Cognitive performance?</vt:lpstr>
      <vt:lpstr>Evolutionary Perspective</vt:lpstr>
      <vt:lpstr>Hurt or Help</vt:lpstr>
      <vt:lpstr>What should be helped by stress?</vt:lpstr>
      <vt:lpstr>What is hurt?</vt:lpstr>
      <vt:lpstr>The working memory system</vt:lpstr>
      <vt:lpstr>PowerPoint Presentation</vt:lpstr>
      <vt:lpstr>Executive Attention Model of Working Memory (Kane, Conway, Hambrick, &amp; Engle, 2007)</vt:lpstr>
      <vt:lpstr>Why does stress impair these functions?</vt:lpstr>
      <vt:lpstr>Psychological</vt:lpstr>
      <vt:lpstr>PowerPoint Presentation</vt:lpstr>
      <vt:lpstr>PowerPoint Presentation</vt:lpstr>
      <vt:lpstr>PowerPoint Presentation</vt:lpstr>
      <vt:lpstr>Working Memory and Mind Wandering</vt:lpstr>
      <vt:lpstr>PowerPoint Presentation</vt:lpstr>
      <vt:lpstr>Banks, Tartar, &amp; Tamayo, 2015</vt:lpstr>
      <vt:lpstr>Methods</vt:lpstr>
      <vt:lpstr>Thought Probes</vt:lpstr>
      <vt:lpstr>Stress Manipulation</vt:lpstr>
      <vt:lpstr>PowerPoint Presentation</vt:lpstr>
      <vt:lpstr>Does Mind Wandering Mediate the Relationship between State Anxiety and WM?</vt:lpstr>
      <vt:lpstr>Does Cortisol Moderate the Impact of TUTs on WM?</vt:lpstr>
      <vt:lpstr>Impact of Baseline AOSPAN Performance on TUTs at Time 2 by Condition</vt:lpstr>
      <vt:lpstr>Banks &amp; Boals, 2016</vt:lpstr>
      <vt:lpstr>PowerPoint Presentation</vt:lpstr>
      <vt:lpstr>Thought Probes</vt:lpstr>
      <vt:lpstr>Effect of Writing Manipulation</vt:lpstr>
      <vt:lpstr>Does Mind Wandering Mediate the Relationship between WM at Time 1 and Time 2?</vt:lpstr>
      <vt:lpstr>Does Mind Wandering Mediate the Relationship between Stress and WM?</vt:lpstr>
      <vt:lpstr>So what do we know?</vt:lpstr>
      <vt:lpstr>Can we fix it?</vt:lpstr>
      <vt:lpstr>Canines?</vt:lpstr>
      <vt:lpstr>Banks, McCoy, &amp; Trzcinski (In press)</vt:lpstr>
      <vt:lpstr>Results</vt:lpstr>
      <vt:lpstr>PowerPoint Presentation</vt:lpstr>
      <vt:lpstr>So….WE NEED MORE DOGS!</vt:lpstr>
      <vt:lpstr>Mindfulness</vt:lpstr>
      <vt:lpstr>Impact on Cognition</vt:lpstr>
      <vt:lpstr>Mindfulness  Banks, Welhaf, &amp; Srour, 2015</vt:lpstr>
      <vt:lpstr>      Session One</vt:lpstr>
      <vt:lpstr>Changes in AAQ</vt:lpstr>
      <vt:lpstr>Did Mindfulness Alter WM?</vt:lpstr>
      <vt:lpstr>Did Mindfulness alter Mind Wandering?</vt:lpstr>
      <vt:lpstr>So Why Does Mindfulness Help?</vt:lpstr>
      <vt:lpstr>Emotional Valence of Mind wandering</vt:lpstr>
      <vt:lpstr>PowerPoint Presentation</vt:lpstr>
      <vt:lpstr>Banks, Welhaf, Hood, Boals, &amp; Tartar (2016)</vt:lpstr>
      <vt:lpstr>Thought probes used in all three studies</vt:lpstr>
      <vt:lpstr>Results: Impact of TUT valence on WM performance</vt:lpstr>
      <vt:lpstr>Don’t worry be Happy</vt:lpstr>
      <vt:lpstr>Mindfulness and Mind Wandering</vt:lpstr>
      <vt:lpstr>Results</vt:lpstr>
      <vt:lpstr>Do Negative TUTs Hurt?</vt:lpstr>
      <vt:lpstr>How does Mindfulness help?</vt:lpstr>
      <vt:lpstr>PowerPoint Presentation</vt:lpstr>
      <vt:lpstr>Thank you!</vt:lpstr>
    </vt:vector>
  </TitlesOfParts>
  <Company>Nova Southeastern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Stress, Cognitive Control, and The Wandering Mind: Can Mindfulness Help?</dc:title>
  <dc:creator>Jonathan Banks</dc:creator>
  <cp:lastModifiedBy>Jonathan Banks</cp:lastModifiedBy>
  <cp:revision>87</cp:revision>
  <dcterms:created xsi:type="dcterms:W3CDTF">2017-10-12T17:32:32Z</dcterms:created>
  <dcterms:modified xsi:type="dcterms:W3CDTF">2017-10-19T18:27:48Z</dcterms:modified>
</cp:coreProperties>
</file>